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notesSlides/notesSlide35.xml" ContentType="application/vnd.openxmlformats-officedocument.presentationml.notesSlide+xml"/>
  <Override PartName="/ppt/media/image32.jpg" ContentType="image/pn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93" r:id="rId2"/>
    <p:sldId id="258" r:id="rId3"/>
    <p:sldId id="259" r:id="rId4"/>
    <p:sldId id="260" r:id="rId5"/>
    <p:sldId id="261" r:id="rId6"/>
    <p:sldId id="296" r:id="rId7"/>
    <p:sldId id="265" r:id="rId8"/>
    <p:sldId id="266" r:id="rId9"/>
    <p:sldId id="297" r:id="rId10"/>
    <p:sldId id="267" r:id="rId11"/>
    <p:sldId id="268" r:id="rId12"/>
    <p:sldId id="269" r:id="rId13"/>
    <p:sldId id="270" r:id="rId14"/>
    <p:sldId id="271" r:id="rId15"/>
    <p:sldId id="298" r:id="rId16"/>
    <p:sldId id="299" r:id="rId17"/>
    <p:sldId id="272" r:id="rId18"/>
    <p:sldId id="300" r:id="rId19"/>
    <p:sldId id="301" r:id="rId20"/>
    <p:sldId id="302" r:id="rId21"/>
    <p:sldId id="304" r:id="rId22"/>
    <p:sldId id="303" r:id="rId23"/>
    <p:sldId id="273" r:id="rId24"/>
    <p:sldId id="305" r:id="rId25"/>
    <p:sldId id="306" r:id="rId26"/>
    <p:sldId id="307" r:id="rId27"/>
    <p:sldId id="308" r:id="rId28"/>
    <p:sldId id="326" r:id="rId29"/>
    <p:sldId id="314" r:id="rId30"/>
    <p:sldId id="275" r:id="rId31"/>
    <p:sldId id="309" r:id="rId32"/>
    <p:sldId id="310" r:id="rId33"/>
    <p:sldId id="311" r:id="rId34"/>
    <p:sldId id="312" r:id="rId35"/>
    <p:sldId id="276" r:id="rId36"/>
    <p:sldId id="313" r:id="rId37"/>
    <p:sldId id="315" r:id="rId38"/>
    <p:sldId id="277" r:id="rId39"/>
    <p:sldId id="278" r:id="rId40"/>
    <p:sldId id="280" r:id="rId41"/>
    <p:sldId id="281" r:id="rId42"/>
    <p:sldId id="316" r:id="rId43"/>
    <p:sldId id="317" r:id="rId44"/>
    <p:sldId id="318" r:id="rId45"/>
    <p:sldId id="319" r:id="rId46"/>
    <p:sldId id="321" r:id="rId47"/>
    <p:sldId id="329" r:id="rId48"/>
    <p:sldId id="320" r:id="rId49"/>
    <p:sldId id="285" r:id="rId50"/>
    <p:sldId id="324" r:id="rId51"/>
    <p:sldId id="322" r:id="rId52"/>
    <p:sldId id="323" r:id="rId53"/>
    <p:sldId id="327" r:id="rId54"/>
    <p:sldId id="328" r:id="rId55"/>
    <p:sldId id="325" r:id="rId56"/>
    <p:sldId id="294" r:id="rId57"/>
  </p:sldIdLst>
  <p:sldSz cx="9144000" cy="5143500" type="screen16x9"/>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nux" initials="s" lastIdx="1" clrIdx="0">
    <p:extLst>
      <p:ext uri="{19B8F6BF-5375-455C-9EA6-DF929625EA0E}">
        <p15:presenceInfo xmlns:p15="http://schemas.microsoft.com/office/powerpoint/2012/main" userId="sinu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455"/>
    <a:srgbClr val="0E9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66" y="90"/>
      </p:cViewPr>
      <p:guideLst>
        <p:guide orient="horz" pos="1620"/>
        <p:guide pos="2880"/>
      </p:guideLst>
    </p:cSldViewPr>
  </p:slideViewPr>
  <p:notesTextViewPr>
    <p:cViewPr>
      <p:scale>
        <a:sx n="1" d="1"/>
        <a:sy n="1" d="1"/>
      </p:scale>
      <p:origin x="0" y="0"/>
    </p:cViewPr>
  </p:notesTextViewPr>
  <p:sorterViewPr>
    <p:cViewPr>
      <p:scale>
        <a:sx n="184" d="100"/>
        <a:sy n="18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0E90BE"/>
              </a:solidFill>
              <a:ln>
                <a:noFill/>
              </a:ln>
              <a:effectLst/>
            </c:spPr>
            <c:extLst xmlns:c16r2="http://schemas.microsoft.com/office/drawing/2015/06/chart">
              <c:ext xmlns:c16="http://schemas.microsoft.com/office/drawing/2014/chart" uri="{C3380CC4-5D6E-409C-BE32-E72D297353CC}">
                <c16:uniqueId val="{00000001-A0EC-4571-8086-A069C2CCE4C9}"/>
              </c:ext>
            </c:extLst>
          </c:dPt>
          <c:dPt>
            <c:idx val="1"/>
            <c:bubble3D val="0"/>
            <c:spPr>
              <a:solidFill>
                <a:schemeClr val="accent1">
                  <a:lumMod val="50000"/>
                </a:schemeClr>
              </a:solidFill>
              <a:ln>
                <a:noFill/>
              </a:ln>
              <a:effectLst/>
            </c:spPr>
            <c:extLst xmlns:c16r2="http://schemas.microsoft.com/office/drawing/2015/06/chart">
              <c:ext xmlns:c16="http://schemas.microsoft.com/office/drawing/2014/chart" uri="{C3380CC4-5D6E-409C-BE32-E72D297353CC}">
                <c16:uniqueId val="{00000003-A0EC-4571-8086-A069C2CCE4C9}"/>
              </c:ext>
            </c:extLst>
          </c:dPt>
          <c:dPt>
            <c:idx val="2"/>
            <c:bubble3D val="0"/>
            <c:spPr>
              <a:solidFill>
                <a:srgbClr val="0E90BE"/>
              </a:solidFill>
              <a:ln>
                <a:solidFill>
                  <a:srgbClr val="317FB7"/>
                </a:solidFill>
              </a:ln>
              <a:effectLst/>
            </c:spPr>
            <c:extLst xmlns:c16r2="http://schemas.microsoft.com/office/drawing/2015/06/chart">
              <c:ext xmlns:c16="http://schemas.microsoft.com/office/drawing/2014/chart" uri="{C3380CC4-5D6E-409C-BE32-E72D297353CC}">
                <c16:uniqueId val="{00000005-A0EC-4571-8086-A069C2CCE4C9}"/>
              </c:ext>
            </c:extLst>
          </c:dPt>
          <c:dPt>
            <c:idx val="3"/>
            <c:bubble3D val="0"/>
            <c:spPr>
              <a:solidFill>
                <a:schemeClr val="accent1">
                  <a:lumMod val="50000"/>
                </a:schemeClr>
              </a:solidFill>
              <a:ln>
                <a:noFill/>
              </a:ln>
              <a:effectLst/>
            </c:spPr>
            <c:extLst xmlns:c16r2="http://schemas.microsoft.com/office/drawing/2015/06/chart">
              <c:ext xmlns:c16="http://schemas.microsoft.com/office/drawing/2014/chart" uri="{C3380CC4-5D6E-409C-BE32-E72D297353CC}">
                <c16:uniqueId val="{00000007-A0EC-4571-8086-A069C2CCE4C9}"/>
              </c:ext>
            </c:extLst>
          </c:dPt>
          <c:cat>
            <c:strRef>
              <c:f>Sheet1!$A$2:$A$5</c:f>
              <c:strCache>
                <c:ptCount val="4"/>
                <c:pt idx="0">
                  <c:v>第一季度</c:v>
                </c:pt>
                <c:pt idx="1">
                  <c:v>第二季度</c:v>
                </c:pt>
                <c:pt idx="2">
                  <c:v>第三季度</c:v>
                </c:pt>
                <c:pt idx="3">
                  <c:v>第四季度</c:v>
                </c:pt>
              </c:strCache>
            </c:strRef>
          </c:cat>
          <c:val>
            <c:numRef>
              <c:f>Sheet1!$B$2:$B$5</c:f>
              <c:numCache>
                <c:formatCode>g/"通""用""格""式"</c:formatCode>
                <c:ptCount val="4"/>
                <c:pt idx="0">
                  <c:v>30</c:v>
                </c:pt>
                <c:pt idx="1">
                  <c:v>30</c:v>
                </c:pt>
                <c:pt idx="2">
                  <c:v>30</c:v>
                </c:pt>
                <c:pt idx="3">
                  <c:v>30</c:v>
                </c:pt>
              </c:numCache>
            </c:numRef>
          </c:val>
          <c:extLst xmlns:c16r2="http://schemas.microsoft.com/office/drawing/2015/06/chart">
            <c:ext xmlns:c16="http://schemas.microsoft.com/office/drawing/2014/chart" uri="{C3380CC4-5D6E-409C-BE32-E72D297353CC}">
              <c16:uniqueId val="{00000008-A0EC-4571-8086-A069C2CCE4C9}"/>
            </c:ext>
          </c:extLst>
        </c:ser>
        <c:dLbls>
          <c:showLegendKey val="0"/>
          <c:showVal val="0"/>
          <c:showCatName val="0"/>
          <c:showSerName val="0"/>
          <c:showPercent val="0"/>
          <c:showBubbleSize val="0"/>
          <c:showLeaderLines val="0"/>
        </c:dLbls>
        <c:firstSliceAng val="0"/>
        <c:holeSize val="54"/>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F4A947-B69F-46AB-892A-142D315848C8}" type="datetimeFigureOut">
              <a:rPr lang="zh-CN" altLang="en-US" smtClean="0"/>
              <a:pPr/>
              <a:t>2018/11/7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F64BE4-6ABB-4DFC-88F2-21DB0926AD8D}" type="slidenum">
              <a:rPr lang="zh-CN" altLang="en-US" smtClean="0"/>
              <a:pPr/>
              <a:t>‹#›</a:t>
            </a:fld>
            <a:endParaRPr lang="zh-CN" altLang="en-US"/>
          </a:p>
        </p:txBody>
      </p:sp>
    </p:spTree>
    <p:extLst>
      <p:ext uri="{BB962C8B-B14F-4D97-AF65-F5344CB8AC3E}">
        <p14:creationId xmlns:p14="http://schemas.microsoft.com/office/powerpoint/2010/main" val="2372738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a:t>
            </a:fld>
            <a:endParaRPr lang="zh-CN" altLang="en-US"/>
          </a:p>
        </p:txBody>
      </p:sp>
    </p:spTree>
    <p:extLst>
      <p:ext uri="{BB962C8B-B14F-4D97-AF65-F5344CB8AC3E}">
        <p14:creationId xmlns:p14="http://schemas.microsoft.com/office/powerpoint/2010/main" val="2044780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10</a:t>
            </a:fld>
            <a:endParaRPr lang="zh-CN" altLang="en-US"/>
          </a:p>
        </p:txBody>
      </p:sp>
    </p:spTree>
    <p:extLst>
      <p:ext uri="{BB962C8B-B14F-4D97-AF65-F5344CB8AC3E}">
        <p14:creationId xmlns:p14="http://schemas.microsoft.com/office/powerpoint/2010/main" val="808804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11</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12</a:t>
            </a:fld>
            <a:endParaRPr lang="zh-CN" altLang="en-US"/>
          </a:p>
        </p:txBody>
      </p:sp>
    </p:spTree>
    <p:extLst>
      <p:ext uri="{BB962C8B-B14F-4D97-AF65-F5344CB8AC3E}">
        <p14:creationId xmlns:p14="http://schemas.microsoft.com/office/powerpoint/2010/main" val="1165860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13</a:t>
            </a:fld>
            <a:endParaRPr lang="zh-CN" altLang="en-US"/>
          </a:p>
        </p:txBody>
      </p:sp>
    </p:spTree>
    <p:extLst>
      <p:ext uri="{BB962C8B-B14F-4D97-AF65-F5344CB8AC3E}">
        <p14:creationId xmlns:p14="http://schemas.microsoft.com/office/powerpoint/2010/main" val="3036978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14</a:t>
            </a:fld>
            <a:endParaRPr lang="zh-CN" altLang="en-US"/>
          </a:p>
        </p:txBody>
      </p:sp>
    </p:spTree>
    <p:extLst>
      <p:ext uri="{BB962C8B-B14F-4D97-AF65-F5344CB8AC3E}">
        <p14:creationId xmlns:p14="http://schemas.microsoft.com/office/powerpoint/2010/main" val="3994839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15</a:t>
            </a:fld>
            <a:endParaRPr lang="zh-CN" altLang="en-US"/>
          </a:p>
        </p:txBody>
      </p:sp>
    </p:spTree>
    <p:extLst>
      <p:ext uri="{BB962C8B-B14F-4D97-AF65-F5344CB8AC3E}">
        <p14:creationId xmlns:p14="http://schemas.microsoft.com/office/powerpoint/2010/main" val="88877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17</a:t>
            </a:fld>
            <a:endParaRPr lang="zh-CN" altLang="en-US"/>
          </a:p>
        </p:txBody>
      </p:sp>
    </p:spTree>
    <p:extLst>
      <p:ext uri="{BB962C8B-B14F-4D97-AF65-F5344CB8AC3E}">
        <p14:creationId xmlns:p14="http://schemas.microsoft.com/office/powerpoint/2010/main" val="3241490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18</a:t>
            </a:fld>
            <a:endParaRPr lang="zh-CN" altLang="en-US"/>
          </a:p>
        </p:txBody>
      </p:sp>
    </p:spTree>
    <p:extLst>
      <p:ext uri="{BB962C8B-B14F-4D97-AF65-F5344CB8AC3E}">
        <p14:creationId xmlns:p14="http://schemas.microsoft.com/office/powerpoint/2010/main" val="762507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19</a:t>
            </a:fld>
            <a:endParaRPr lang="zh-CN" altLang="en-US"/>
          </a:p>
        </p:txBody>
      </p:sp>
    </p:spTree>
    <p:extLst>
      <p:ext uri="{BB962C8B-B14F-4D97-AF65-F5344CB8AC3E}">
        <p14:creationId xmlns:p14="http://schemas.microsoft.com/office/powerpoint/2010/main" val="1627055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20</a:t>
            </a:fld>
            <a:endParaRPr lang="zh-CN" altLang="en-US"/>
          </a:p>
        </p:txBody>
      </p:sp>
    </p:spTree>
    <p:extLst>
      <p:ext uri="{BB962C8B-B14F-4D97-AF65-F5344CB8AC3E}">
        <p14:creationId xmlns:p14="http://schemas.microsoft.com/office/powerpoint/2010/main" val="74536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2</a:t>
            </a:fld>
            <a:endParaRPr lang="zh-CN" altLang="en-US"/>
          </a:p>
        </p:txBody>
      </p:sp>
    </p:spTree>
    <p:extLst>
      <p:ext uri="{BB962C8B-B14F-4D97-AF65-F5344CB8AC3E}">
        <p14:creationId xmlns:p14="http://schemas.microsoft.com/office/powerpoint/2010/main" val="2607974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21</a:t>
            </a:fld>
            <a:endParaRPr lang="zh-CN" altLang="en-US"/>
          </a:p>
        </p:txBody>
      </p:sp>
    </p:spTree>
    <p:extLst>
      <p:ext uri="{BB962C8B-B14F-4D97-AF65-F5344CB8AC3E}">
        <p14:creationId xmlns:p14="http://schemas.microsoft.com/office/powerpoint/2010/main" val="4079299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22</a:t>
            </a:fld>
            <a:endParaRPr lang="zh-CN" altLang="en-US"/>
          </a:p>
        </p:txBody>
      </p:sp>
    </p:spTree>
    <p:extLst>
      <p:ext uri="{BB962C8B-B14F-4D97-AF65-F5344CB8AC3E}">
        <p14:creationId xmlns:p14="http://schemas.microsoft.com/office/powerpoint/2010/main" val="1110568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23</a:t>
            </a:fld>
            <a:endParaRPr lang="zh-CN" altLang="en-US"/>
          </a:p>
        </p:txBody>
      </p:sp>
    </p:spTree>
    <p:extLst>
      <p:ext uri="{BB962C8B-B14F-4D97-AF65-F5344CB8AC3E}">
        <p14:creationId xmlns:p14="http://schemas.microsoft.com/office/powerpoint/2010/main" val="1539256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24</a:t>
            </a:fld>
            <a:endParaRPr lang="zh-CN" altLang="en-US"/>
          </a:p>
        </p:txBody>
      </p:sp>
    </p:spTree>
    <p:extLst>
      <p:ext uri="{BB962C8B-B14F-4D97-AF65-F5344CB8AC3E}">
        <p14:creationId xmlns:p14="http://schemas.microsoft.com/office/powerpoint/2010/main" val="1692463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25</a:t>
            </a:fld>
            <a:endParaRPr lang="zh-CN" altLang="en-US"/>
          </a:p>
        </p:txBody>
      </p:sp>
    </p:spTree>
    <p:extLst>
      <p:ext uri="{BB962C8B-B14F-4D97-AF65-F5344CB8AC3E}">
        <p14:creationId xmlns:p14="http://schemas.microsoft.com/office/powerpoint/2010/main" val="1498137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26</a:t>
            </a:fld>
            <a:endParaRPr lang="zh-CN" altLang="en-US"/>
          </a:p>
        </p:txBody>
      </p:sp>
    </p:spTree>
    <p:extLst>
      <p:ext uri="{BB962C8B-B14F-4D97-AF65-F5344CB8AC3E}">
        <p14:creationId xmlns:p14="http://schemas.microsoft.com/office/powerpoint/2010/main" val="1675412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27</a:t>
            </a:fld>
            <a:endParaRPr lang="zh-CN" altLang="en-US"/>
          </a:p>
        </p:txBody>
      </p:sp>
    </p:spTree>
    <p:extLst>
      <p:ext uri="{BB962C8B-B14F-4D97-AF65-F5344CB8AC3E}">
        <p14:creationId xmlns:p14="http://schemas.microsoft.com/office/powerpoint/2010/main" val="932433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28</a:t>
            </a:fld>
            <a:endParaRPr lang="zh-CN" altLang="en-US"/>
          </a:p>
        </p:txBody>
      </p:sp>
    </p:spTree>
    <p:extLst>
      <p:ext uri="{BB962C8B-B14F-4D97-AF65-F5344CB8AC3E}">
        <p14:creationId xmlns:p14="http://schemas.microsoft.com/office/powerpoint/2010/main" val="1789170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29</a:t>
            </a:fld>
            <a:endParaRPr lang="zh-CN" altLang="en-US"/>
          </a:p>
        </p:txBody>
      </p:sp>
    </p:spTree>
    <p:extLst>
      <p:ext uri="{BB962C8B-B14F-4D97-AF65-F5344CB8AC3E}">
        <p14:creationId xmlns:p14="http://schemas.microsoft.com/office/powerpoint/2010/main" val="166568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30</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3</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31</a:t>
            </a:fld>
            <a:endParaRPr lang="zh-CN" altLang="en-US"/>
          </a:p>
        </p:txBody>
      </p:sp>
    </p:spTree>
    <p:extLst>
      <p:ext uri="{BB962C8B-B14F-4D97-AF65-F5344CB8AC3E}">
        <p14:creationId xmlns:p14="http://schemas.microsoft.com/office/powerpoint/2010/main" val="3532463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32</a:t>
            </a:fld>
            <a:endParaRPr lang="zh-CN" altLang="en-US"/>
          </a:p>
        </p:txBody>
      </p:sp>
    </p:spTree>
    <p:extLst>
      <p:ext uri="{BB962C8B-B14F-4D97-AF65-F5344CB8AC3E}">
        <p14:creationId xmlns:p14="http://schemas.microsoft.com/office/powerpoint/2010/main" val="1482258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33</a:t>
            </a:fld>
            <a:endParaRPr lang="zh-CN" altLang="en-US"/>
          </a:p>
        </p:txBody>
      </p:sp>
    </p:spTree>
    <p:extLst>
      <p:ext uri="{BB962C8B-B14F-4D97-AF65-F5344CB8AC3E}">
        <p14:creationId xmlns:p14="http://schemas.microsoft.com/office/powerpoint/2010/main" val="688997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34</a:t>
            </a:fld>
            <a:endParaRPr lang="zh-CN" altLang="en-US"/>
          </a:p>
        </p:txBody>
      </p:sp>
    </p:spTree>
    <p:extLst>
      <p:ext uri="{BB962C8B-B14F-4D97-AF65-F5344CB8AC3E}">
        <p14:creationId xmlns:p14="http://schemas.microsoft.com/office/powerpoint/2010/main" val="1103891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35</a:t>
            </a:fld>
            <a:endParaRPr lang="zh-CN" altLang="en-US"/>
          </a:p>
        </p:txBody>
      </p:sp>
    </p:spTree>
    <p:extLst>
      <p:ext uri="{BB962C8B-B14F-4D97-AF65-F5344CB8AC3E}">
        <p14:creationId xmlns:p14="http://schemas.microsoft.com/office/powerpoint/2010/main" val="2815037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36</a:t>
            </a:fld>
            <a:endParaRPr lang="zh-CN" altLang="en-US"/>
          </a:p>
        </p:txBody>
      </p:sp>
    </p:spTree>
    <p:extLst>
      <p:ext uri="{BB962C8B-B14F-4D97-AF65-F5344CB8AC3E}">
        <p14:creationId xmlns:p14="http://schemas.microsoft.com/office/powerpoint/2010/main" val="1191588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37</a:t>
            </a:fld>
            <a:endParaRPr lang="zh-CN" altLang="en-US"/>
          </a:p>
        </p:txBody>
      </p:sp>
    </p:spTree>
    <p:extLst>
      <p:ext uri="{BB962C8B-B14F-4D97-AF65-F5344CB8AC3E}">
        <p14:creationId xmlns:p14="http://schemas.microsoft.com/office/powerpoint/2010/main" val="2055684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38</a:t>
            </a:fld>
            <a:endParaRPr lang="zh-CN" altLang="en-US"/>
          </a:p>
        </p:txBody>
      </p:sp>
    </p:spTree>
    <p:extLst>
      <p:ext uri="{BB962C8B-B14F-4D97-AF65-F5344CB8AC3E}">
        <p14:creationId xmlns:p14="http://schemas.microsoft.com/office/powerpoint/2010/main" val="476767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39</a:t>
            </a:fld>
            <a:endParaRPr lang="zh-CN" altLang="en-US"/>
          </a:p>
        </p:txBody>
      </p:sp>
    </p:spTree>
    <p:extLst>
      <p:ext uri="{BB962C8B-B14F-4D97-AF65-F5344CB8AC3E}">
        <p14:creationId xmlns:p14="http://schemas.microsoft.com/office/powerpoint/2010/main" val="3837680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40</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4</a:t>
            </a:fld>
            <a:endParaRPr lang="zh-CN" altLang="en-US"/>
          </a:p>
        </p:txBody>
      </p:sp>
    </p:spTree>
    <p:extLst>
      <p:ext uri="{BB962C8B-B14F-4D97-AF65-F5344CB8AC3E}">
        <p14:creationId xmlns:p14="http://schemas.microsoft.com/office/powerpoint/2010/main" val="3330129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41</a:t>
            </a:fld>
            <a:endParaRPr lang="zh-CN" altLang="en-US"/>
          </a:p>
        </p:txBody>
      </p:sp>
    </p:spTree>
    <p:extLst>
      <p:ext uri="{BB962C8B-B14F-4D97-AF65-F5344CB8AC3E}">
        <p14:creationId xmlns:p14="http://schemas.microsoft.com/office/powerpoint/2010/main" val="562698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42</a:t>
            </a:fld>
            <a:endParaRPr lang="zh-CN" altLang="en-US"/>
          </a:p>
        </p:txBody>
      </p:sp>
    </p:spTree>
    <p:extLst>
      <p:ext uri="{BB962C8B-B14F-4D97-AF65-F5344CB8AC3E}">
        <p14:creationId xmlns:p14="http://schemas.microsoft.com/office/powerpoint/2010/main" val="3559378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43</a:t>
            </a:fld>
            <a:endParaRPr lang="zh-CN" altLang="en-US"/>
          </a:p>
        </p:txBody>
      </p:sp>
    </p:spTree>
    <p:extLst>
      <p:ext uri="{BB962C8B-B14F-4D97-AF65-F5344CB8AC3E}">
        <p14:creationId xmlns:p14="http://schemas.microsoft.com/office/powerpoint/2010/main" val="3824331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44</a:t>
            </a:fld>
            <a:endParaRPr lang="zh-CN" altLang="en-US"/>
          </a:p>
        </p:txBody>
      </p:sp>
    </p:spTree>
    <p:extLst>
      <p:ext uri="{BB962C8B-B14F-4D97-AF65-F5344CB8AC3E}">
        <p14:creationId xmlns:p14="http://schemas.microsoft.com/office/powerpoint/2010/main" val="3189435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45</a:t>
            </a:fld>
            <a:endParaRPr lang="zh-CN" altLang="en-US"/>
          </a:p>
        </p:txBody>
      </p:sp>
    </p:spTree>
    <p:extLst>
      <p:ext uri="{BB962C8B-B14F-4D97-AF65-F5344CB8AC3E}">
        <p14:creationId xmlns:p14="http://schemas.microsoft.com/office/powerpoint/2010/main" val="3919781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46</a:t>
            </a:fld>
            <a:endParaRPr lang="zh-CN" altLang="en-US"/>
          </a:p>
        </p:txBody>
      </p:sp>
    </p:spTree>
    <p:extLst>
      <p:ext uri="{BB962C8B-B14F-4D97-AF65-F5344CB8AC3E}">
        <p14:creationId xmlns:p14="http://schemas.microsoft.com/office/powerpoint/2010/main" val="2063385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48</a:t>
            </a:fld>
            <a:endParaRPr lang="zh-CN" altLang="en-US"/>
          </a:p>
        </p:txBody>
      </p:sp>
    </p:spTree>
    <p:extLst>
      <p:ext uri="{BB962C8B-B14F-4D97-AF65-F5344CB8AC3E}">
        <p14:creationId xmlns:p14="http://schemas.microsoft.com/office/powerpoint/2010/main" val="4251598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49</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50</a:t>
            </a:fld>
            <a:endParaRPr lang="zh-CN" altLang="en-US"/>
          </a:p>
        </p:txBody>
      </p:sp>
    </p:spTree>
    <p:extLst>
      <p:ext uri="{BB962C8B-B14F-4D97-AF65-F5344CB8AC3E}">
        <p14:creationId xmlns:p14="http://schemas.microsoft.com/office/powerpoint/2010/main" val="10230052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51</a:t>
            </a:fld>
            <a:endParaRPr lang="zh-CN" altLang="en-US"/>
          </a:p>
        </p:txBody>
      </p:sp>
    </p:spTree>
    <p:extLst>
      <p:ext uri="{BB962C8B-B14F-4D97-AF65-F5344CB8AC3E}">
        <p14:creationId xmlns:p14="http://schemas.microsoft.com/office/powerpoint/2010/main" val="625699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5</a:t>
            </a:fld>
            <a:endParaRPr lang="zh-CN" altLang="en-US"/>
          </a:p>
        </p:txBody>
      </p:sp>
    </p:spTree>
    <p:extLst>
      <p:ext uri="{BB962C8B-B14F-4D97-AF65-F5344CB8AC3E}">
        <p14:creationId xmlns:p14="http://schemas.microsoft.com/office/powerpoint/2010/main" val="730710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52</a:t>
            </a:fld>
            <a:endParaRPr lang="zh-CN" altLang="en-US"/>
          </a:p>
        </p:txBody>
      </p:sp>
    </p:spTree>
    <p:extLst>
      <p:ext uri="{BB962C8B-B14F-4D97-AF65-F5344CB8AC3E}">
        <p14:creationId xmlns:p14="http://schemas.microsoft.com/office/powerpoint/2010/main" val="2586796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53</a:t>
            </a:fld>
            <a:endParaRPr lang="zh-CN" altLang="en-US"/>
          </a:p>
        </p:txBody>
      </p:sp>
    </p:spTree>
    <p:extLst>
      <p:ext uri="{BB962C8B-B14F-4D97-AF65-F5344CB8AC3E}">
        <p14:creationId xmlns:p14="http://schemas.microsoft.com/office/powerpoint/2010/main" val="362368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56</a:t>
            </a:fld>
            <a:endParaRPr lang="zh-CN" altLang="en-US"/>
          </a:p>
        </p:txBody>
      </p:sp>
    </p:spTree>
    <p:extLst>
      <p:ext uri="{BB962C8B-B14F-4D97-AF65-F5344CB8AC3E}">
        <p14:creationId xmlns:p14="http://schemas.microsoft.com/office/powerpoint/2010/main" val="2044780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6</a:t>
            </a:fld>
            <a:endParaRPr lang="zh-CN" altLang="en-US"/>
          </a:p>
        </p:txBody>
      </p:sp>
    </p:spTree>
    <p:extLst>
      <p:ext uri="{BB962C8B-B14F-4D97-AF65-F5344CB8AC3E}">
        <p14:creationId xmlns:p14="http://schemas.microsoft.com/office/powerpoint/2010/main" val="16149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pPr/>
              <a:t>7</a:t>
            </a:fld>
            <a:endParaRPr lang="zh-CN" altLang="en-US"/>
          </a:p>
        </p:txBody>
      </p:sp>
    </p:spTree>
    <p:extLst>
      <p:ext uri="{BB962C8B-B14F-4D97-AF65-F5344CB8AC3E}">
        <p14:creationId xmlns:p14="http://schemas.microsoft.com/office/powerpoint/2010/main" val="997178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8</a:t>
            </a:fld>
            <a:endParaRPr lang="zh-CN" altLang="en-US"/>
          </a:p>
        </p:txBody>
      </p:sp>
    </p:spTree>
    <p:extLst>
      <p:ext uri="{BB962C8B-B14F-4D97-AF65-F5344CB8AC3E}">
        <p14:creationId xmlns:p14="http://schemas.microsoft.com/office/powerpoint/2010/main" val="1283336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9</a:t>
            </a:fld>
            <a:endParaRPr lang="zh-CN" altLang="en-US"/>
          </a:p>
        </p:txBody>
      </p:sp>
    </p:spTree>
    <p:extLst>
      <p:ext uri="{BB962C8B-B14F-4D97-AF65-F5344CB8AC3E}">
        <p14:creationId xmlns:p14="http://schemas.microsoft.com/office/powerpoint/2010/main" val="301370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3703892508"/>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1850210723"/>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3051648523"/>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1850794179"/>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207811562"/>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3544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1738065973"/>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253122512"/>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1240228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3675290353"/>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3036457657"/>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pPr/>
              <a:t>2018/11/7</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pPr/>
              <a:t>‹#›</a:t>
            </a:fld>
            <a:endParaRPr lang="zh-CN" altLang="en-US"/>
          </a:p>
        </p:txBody>
      </p:sp>
    </p:spTree>
    <p:extLst>
      <p:ext uri="{BB962C8B-B14F-4D97-AF65-F5344CB8AC3E}">
        <p14:creationId xmlns:p14="http://schemas.microsoft.com/office/powerpoint/2010/main" val="4188987131"/>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1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7" r:id="rId25"/>
    <p:sldLayoutId id="2147483678" r:id="rId26"/>
    <p:sldLayoutId id="2147483679" r:id="rId27"/>
    <p:sldLayoutId id="2147483680" r:id="rId28"/>
    <p:sldLayoutId id="2147483682" r:id="rId29"/>
    <p:sldLayoutId id="2147483683" r:id="rId30"/>
    <p:sldLayoutId id="2147483687" r:id="rId31"/>
  </p:sldLayoutIdLst>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9.xml"/><Relationship Id="rId1" Type="http://schemas.openxmlformats.org/officeDocument/2006/relationships/slideLayout" Target="../slideLayouts/slideLayout30.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0.xml"/><Relationship Id="rId4" Type="http://schemas.openxmlformats.org/officeDocument/2006/relationships/image" Target="../media/image51.jp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a:off x="1319781" y="-956642"/>
            <a:ext cx="12100101" cy="88613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73 w 10000"/>
              <a:gd name="connsiteY0" fmla="*/ 7251 h 10000"/>
              <a:gd name="connsiteX1" fmla="*/ 10000 w 10000"/>
              <a:gd name="connsiteY1" fmla="*/ 0 h 10000"/>
              <a:gd name="connsiteX2" fmla="*/ 10000 w 10000"/>
              <a:gd name="connsiteY2" fmla="*/ 10000 h 10000"/>
              <a:gd name="connsiteX3" fmla="*/ 0 w 10000"/>
              <a:gd name="connsiteY3" fmla="*/ 10000 h 10000"/>
              <a:gd name="connsiteX4" fmla="*/ 73 w 10000"/>
              <a:gd name="connsiteY4" fmla="*/ 7251 h 10000"/>
              <a:gd name="connsiteX0" fmla="*/ 73 w 11072"/>
              <a:gd name="connsiteY0" fmla="*/ 19226 h 21975"/>
              <a:gd name="connsiteX1" fmla="*/ 11072 w 11072"/>
              <a:gd name="connsiteY1" fmla="*/ 0 h 21975"/>
              <a:gd name="connsiteX2" fmla="*/ 10000 w 11072"/>
              <a:gd name="connsiteY2" fmla="*/ 21975 h 21975"/>
              <a:gd name="connsiteX3" fmla="*/ 0 w 11072"/>
              <a:gd name="connsiteY3" fmla="*/ 21975 h 21975"/>
              <a:gd name="connsiteX4" fmla="*/ 73 w 11072"/>
              <a:gd name="connsiteY4" fmla="*/ 19226 h 2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 h="21975">
                <a:moveTo>
                  <a:pt x="73" y="19226"/>
                </a:moveTo>
                <a:lnTo>
                  <a:pt x="11072" y="0"/>
                </a:lnTo>
                <a:cubicBezTo>
                  <a:pt x="10715" y="7325"/>
                  <a:pt x="10357" y="14650"/>
                  <a:pt x="10000" y="21975"/>
                </a:cubicBezTo>
                <a:lnTo>
                  <a:pt x="0" y="21975"/>
                </a:lnTo>
                <a:cubicBezTo>
                  <a:pt x="24" y="21059"/>
                  <a:pt x="49" y="20142"/>
                  <a:pt x="73" y="19226"/>
                </a:cubicBezTo>
                <a:close/>
              </a:path>
            </a:pathLst>
          </a:cu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6516216" y="4012238"/>
            <a:ext cx="2465393" cy="476541"/>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000" b="1" smtClean="0">
                <a:solidFill>
                  <a:schemeClr val="bg1"/>
                </a:solidFill>
              </a:rPr>
              <a:t>分享人：王欢</a:t>
            </a:r>
            <a:endParaRPr lang="zh-CN" altLang="en-US" sz="2000" b="1">
              <a:solidFill>
                <a:schemeClr val="bg1"/>
              </a:solidFill>
            </a:endParaRPr>
          </a:p>
        </p:txBody>
      </p:sp>
      <p:sp>
        <p:nvSpPr>
          <p:cNvPr id="22" name="TextBox 21"/>
          <p:cNvSpPr txBox="1"/>
          <p:nvPr/>
        </p:nvSpPr>
        <p:spPr>
          <a:xfrm>
            <a:off x="253988" y="2181074"/>
            <a:ext cx="7270340" cy="843051"/>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3800" b="1" smtClean="0">
                <a:solidFill>
                  <a:schemeClr val="tx1"/>
                </a:solidFill>
                <a:effectLst>
                  <a:outerShdw dist="50800" dir="2700000" algn="tl" rotWithShape="0">
                    <a:prstClr val="black">
                      <a:alpha val="40000"/>
                    </a:prstClr>
                  </a:outerShdw>
                </a:effectLst>
              </a:rPr>
              <a:t>完美的展示</a:t>
            </a:r>
            <a:r>
              <a:rPr lang="en-US" altLang="zh-CN" sz="3800" b="1">
                <a:solidFill>
                  <a:schemeClr val="tx1"/>
                </a:solidFill>
                <a:effectLst>
                  <a:outerShdw dist="50800" dir="2700000" algn="tl" rotWithShape="0">
                    <a:prstClr val="black">
                      <a:alpha val="40000"/>
                    </a:prstClr>
                  </a:outerShdw>
                </a:effectLst>
              </a:rPr>
              <a:t>3D</a:t>
            </a:r>
            <a:endParaRPr lang="zh-CN" altLang="en-US" sz="3800" b="1">
              <a:solidFill>
                <a:schemeClr val="tx1"/>
              </a:solidFill>
              <a:effectLst>
                <a:outerShdw dist="50800" dir="2700000" algn="tl" rotWithShape="0">
                  <a:prstClr val="black">
                    <a:alpha val="40000"/>
                  </a:prstClr>
                </a:outerShdw>
              </a:effectLst>
            </a:endParaRPr>
          </a:p>
        </p:txBody>
      </p:sp>
      <p:sp>
        <p:nvSpPr>
          <p:cNvPr id="5" name="TextBox 4"/>
          <p:cNvSpPr txBox="1"/>
          <p:nvPr/>
        </p:nvSpPr>
        <p:spPr>
          <a:xfrm>
            <a:off x="1803310" y="544092"/>
            <a:ext cx="5661195" cy="1754326"/>
          </a:xfrm>
          <a:prstGeom prst="rect">
            <a:avLst/>
          </a:prstGeom>
          <a:noFill/>
        </p:spPr>
        <p:txBody>
          <a:bodyPr wrap="square" rtlCol="0">
            <a:spAutoFit/>
          </a:bodyPr>
          <a:lstStyle/>
          <a:p>
            <a:r>
              <a:rPr lang="en-US" altLang="zh-CN" sz="10800" b="1" smtClean="0">
                <a:latin typeface="Arial" pitchFamily="34" charset="0"/>
                <a:cs typeface="Arial" pitchFamily="34" charset="0"/>
              </a:rPr>
              <a:t>Three.js</a:t>
            </a:r>
            <a:endParaRPr lang="zh-CN" altLang="en-US" sz="10800" b="1">
              <a:latin typeface="Arial" pitchFamily="34" charset="0"/>
              <a:cs typeface="Arial" pitchFamily="34" charset="0"/>
            </a:endParaRPr>
          </a:p>
        </p:txBody>
      </p:sp>
      <p:sp>
        <p:nvSpPr>
          <p:cNvPr id="10" name="等腰三角形 9"/>
          <p:cNvSpPr/>
          <p:nvPr/>
        </p:nvSpPr>
        <p:spPr>
          <a:xfrm rot="5400000">
            <a:off x="1960" y="76040"/>
            <a:ext cx="504056" cy="4320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spcCol="0" rtlCol="0" anchor="ctr"/>
          <a:lstStyle/>
          <a:p>
            <a:pPr algn="ctr"/>
            <a:endParaRPr lang="zh-CN" altLang="en-US">
              <a:solidFill>
                <a:srgbClr val="0067B4"/>
              </a:solidFill>
            </a:endParaRPr>
          </a:p>
        </p:txBody>
      </p:sp>
      <p:grpSp>
        <p:nvGrpSpPr>
          <p:cNvPr id="12" name="Group 100"/>
          <p:cNvGrpSpPr/>
          <p:nvPr/>
        </p:nvGrpSpPr>
        <p:grpSpPr>
          <a:xfrm>
            <a:off x="6202185" y="4598212"/>
            <a:ext cx="2335292" cy="438267"/>
            <a:chOff x="5486400" y="1428750"/>
            <a:chExt cx="2819401" cy="529120"/>
          </a:xfrm>
        </p:grpSpPr>
        <p:grpSp>
          <p:nvGrpSpPr>
            <p:cNvPr id="13" name="Group 96"/>
            <p:cNvGrpSpPr/>
            <p:nvPr/>
          </p:nvGrpSpPr>
          <p:grpSpPr>
            <a:xfrm>
              <a:off x="5486400" y="1428750"/>
              <a:ext cx="529120" cy="529120"/>
              <a:chOff x="5486400" y="1352550"/>
              <a:chExt cx="529120" cy="529120"/>
            </a:xfrm>
          </p:grpSpPr>
          <p:sp>
            <p:nvSpPr>
              <p:cNvPr id="34" name="Oval 84"/>
              <p:cNvSpPr/>
              <p:nvPr/>
            </p:nvSpPr>
            <p:spPr>
              <a:xfrm>
                <a:off x="5486400" y="1352550"/>
                <a:ext cx="529120" cy="529120"/>
              </a:xfrm>
              <a:prstGeom prst="ellipse">
                <a:avLst/>
              </a:prstGeom>
              <a:noFill/>
              <a:ln w="25400" cap="flat" cmpd="sng" algn="ctr">
                <a:noFill/>
                <a:prstDash val="solid"/>
              </a:ln>
              <a:effectLst/>
            </p:spPr>
            <p:txBody>
              <a:bodyPr rtlCol="0" anchor="ctr"/>
              <a:lstStyle/>
              <a:p>
                <a:pPr algn="ctr" defTabSz="725668" eaLnBrk="1" fontAlgn="auto" hangingPunct="1">
                  <a:spcBef>
                    <a:spcPts val="0"/>
                  </a:spcBef>
                  <a:spcAft>
                    <a:spcPts val="0"/>
                  </a:spcAft>
                  <a:defRPr/>
                </a:pPr>
                <a:endParaRPr lang="en-US" sz="1400" kern="0">
                  <a:solidFill>
                    <a:sysClr val="window" lastClr="FFFFFF"/>
                  </a:solidFill>
                  <a:latin typeface="微软雅黑" pitchFamily="34" charset="-122"/>
                </a:endParaRPr>
              </a:p>
            </p:txBody>
          </p:sp>
          <p:sp>
            <p:nvSpPr>
              <p:cNvPr id="35" name="Freeform 15"/>
              <p:cNvSpPr>
                <a:spLocks noEditPoints="1"/>
              </p:cNvSpPr>
              <p:nvPr/>
            </p:nvSpPr>
            <p:spPr bwMode="auto">
              <a:xfrm>
                <a:off x="5614089" y="1480180"/>
                <a:ext cx="275220" cy="27490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725668" eaLnBrk="1" fontAlgn="auto" hangingPunct="1">
                  <a:spcBef>
                    <a:spcPts val="0"/>
                  </a:spcBef>
                  <a:spcAft>
                    <a:spcPts val="0"/>
                  </a:spcAft>
                  <a:defRPr/>
                </a:pPr>
                <a:endParaRPr lang="en-US" sz="1400" kern="0">
                  <a:solidFill>
                    <a:sysClr val="windowText" lastClr="000000"/>
                  </a:solidFill>
                  <a:latin typeface="微软雅黑" pitchFamily="34" charset="-122"/>
                </a:endParaRPr>
              </a:p>
            </p:txBody>
          </p:sp>
        </p:grpSp>
        <p:grpSp>
          <p:nvGrpSpPr>
            <p:cNvPr id="14" name="Group 99"/>
            <p:cNvGrpSpPr/>
            <p:nvPr/>
          </p:nvGrpSpPr>
          <p:grpSpPr>
            <a:xfrm>
              <a:off x="7776681" y="1428750"/>
              <a:ext cx="529120" cy="529120"/>
              <a:chOff x="7848600" y="1352550"/>
              <a:chExt cx="529120" cy="529120"/>
            </a:xfrm>
          </p:grpSpPr>
          <p:sp>
            <p:nvSpPr>
              <p:cNvPr id="29" name="Oval 87"/>
              <p:cNvSpPr/>
              <p:nvPr/>
            </p:nvSpPr>
            <p:spPr>
              <a:xfrm>
                <a:off x="7848600" y="1352550"/>
                <a:ext cx="529120" cy="529120"/>
              </a:xfrm>
              <a:prstGeom prst="ellipse">
                <a:avLst/>
              </a:prstGeom>
              <a:noFill/>
              <a:ln w="25400" cap="flat" cmpd="sng" algn="ctr">
                <a:noFill/>
                <a:prstDash val="solid"/>
              </a:ln>
              <a:effectLst/>
            </p:spPr>
            <p:txBody>
              <a:bodyPr rtlCol="0" anchor="ctr"/>
              <a:lstStyle/>
              <a:p>
                <a:pPr algn="ctr" defTabSz="725668" eaLnBrk="1" fontAlgn="auto" hangingPunct="1">
                  <a:spcBef>
                    <a:spcPts val="0"/>
                  </a:spcBef>
                  <a:spcAft>
                    <a:spcPts val="0"/>
                  </a:spcAft>
                  <a:defRPr/>
                </a:pPr>
                <a:endParaRPr lang="en-US" sz="1400" kern="0">
                  <a:solidFill>
                    <a:schemeClr val="tx2"/>
                  </a:solidFill>
                  <a:latin typeface="微软雅黑" pitchFamily="34" charset="-122"/>
                </a:endParaRPr>
              </a:p>
            </p:txBody>
          </p:sp>
          <p:grpSp>
            <p:nvGrpSpPr>
              <p:cNvPr id="30" name="Group 55"/>
              <p:cNvGrpSpPr/>
              <p:nvPr/>
            </p:nvGrpSpPr>
            <p:grpSpPr>
              <a:xfrm>
                <a:off x="7974720" y="1498360"/>
                <a:ext cx="266836" cy="224488"/>
                <a:chOff x="4172623" y="2221990"/>
                <a:chExt cx="366676" cy="308484"/>
              </a:xfrm>
              <a:solidFill>
                <a:sysClr val="window" lastClr="FFFFFF"/>
              </a:solidFill>
            </p:grpSpPr>
            <p:sp>
              <p:nvSpPr>
                <p:cNvPr id="31" name="AutoShape 120"/>
                <p:cNvSpPr>
                  <a:spLocks/>
                </p:cNvSpPr>
                <p:nvPr/>
              </p:nvSpPr>
              <p:spPr bwMode="auto">
                <a:xfrm>
                  <a:off x="4264604" y="2302084"/>
                  <a:ext cx="182712" cy="1827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32" name="AutoShape 121"/>
                <p:cNvSpPr>
                  <a:spLocks/>
                </p:cNvSpPr>
                <p:nvPr/>
              </p:nvSpPr>
              <p:spPr bwMode="auto">
                <a:xfrm>
                  <a:off x="4310283" y="2347762"/>
                  <a:ext cx="51310"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33" name="AutoShape 122"/>
                <p:cNvSpPr>
                  <a:spLocks/>
                </p:cNvSpPr>
                <p:nvPr/>
              </p:nvSpPr>
              <p:spPr bwMode="auto">
                <a:xfrm>
                  <a:off x="4172623" y="2221990"/>
                  <a:ext cx="366676" cy="3084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grpSp>
        </p:grpSp>
        <p:grpSp>
          <p:nvGrpSpPr>
            <p:cNvPr id="15" name="Group 97"/>
            <p:cNvGrpSpPr/>
            <p:nvPr/>
          </p:nvGrpSpPr>
          <p:grpSpPr>
            <a:xfrm>
              <a:off x="6248400" y="1428750"/>
              <a:ext cx="529120" cy="529120"/>
              <a:chOff x="6248400" y="1352550"/>
              <a:chExt cx="529120" cy="529120"/>
            </a:xfrm>
          </p:grpSpPr>
          <p:sp>
            <p:nvSpPr>
              <p:cNvPr id="27" name="Oval 85"/>
              <p:cNvSpPr/>
              <p:nvPr/>
            </p:nvSpPr>
            <p:spPr>
              <a:xfrm>
                <a:off x="6248400" y="1352550"/>
                <a:ext cx="529120" cy="529120"/>
              </a:xfrm>
              <a:prstGeom prst="ellipse">
                <a:avLst/>
              </a:prstGeom>
              <a:noFill/>
              <a:ln w="25400" cap="flat" cmpd="sng" algn="ctr">
                <a:noFill/>
                <a:prstDash val="solid"/>
              </a:ln>
              <a:effectLst/>
            </p:spPr>
            <p:txBody>
              <a:bodyPr rtlCol="0" anchor="ctr"/>
              <a:lstStyle/>
              <a:p>
                <a:pPr algn="ctr" defTabSz="725668" eaLnBrk="1" fontAlgn="auto" hangingPunct="1">
                  <a:spcBef>
                    <a:spcPts val="0"/>
                  </a:spcBef>
                  <a:spcAft>
                    <a:spcPts val="0"/>
                  </a:spcAft>
                  <a:defRPr/>
                </a:pPr>
                <a:endParaRPr lang="en-US" sz="1400" kern="0">
                  <a:solidFill>
                    <a:sysClr val="window" lastClr="FFFFFF"/>
                  </a:solidFill>
                  <a:latin typeface="微软雅黑" pitchFamily="34" charset="-122"/>
                </a:endParaRPr>
              </a:p>
            </p:txBody>
          </p:sp>
          <p:sp>
            <p:nvSpPr>
              <p:cNvPr id="28" name="AutoShape 112"/>
              <p:cNvSpPr>
                <a:spLocks/>
              </p:cNvSpPr>
              <p:nvPr/>
            </p:nvSpPr>
            <p:spPr bwMode="auto">
              <a:xfrm>
                <a:off x="6374435" y="1478670"/>
                <a:ext cx="266380" cy="26683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grpSp>
        <p:grpSp>
          <p:nvGrpSpPr>
            <p:cNvPr id="16" name="Group 98"/>
            <p:cNvGrpSpPr/>
            <p:nvPr/>
          </p:nvGrpSpPr>
          <p:grpSpPr>
            <a:xfrm>
              <a:off x="7010400" y="1428750"/>
              <a:ext cx="529120" cy="529120"/>
              <a:chOff x="7010400" y="1352550"/>
              <a:chExt cx="529120" cy="529120"/>
            </a:xfrm>
          </p:grpSpPr>
          <p:sp>
            <p:nvSpPr>
              <p:cNvPr id="17" name="Oval 86"/>
              <p:cNvSpPr/>
              <p:nvPr/>
            </p:nvSpPr>
            <p:spPr>
              <a:xfrm>
                <a:off x="7010400" y="1352550"/>
                <a:ext cx="529120" cy="529120"/>
              </a:xfrm>
              <a:prstGeom prst="ellipse">
                <a:avLst/>
              </a:prstGeom>
              <a:noFill/>
              <a:ln w="25400" cap="flat" cmpd="sng" algn="ctr">
                <a:noFill/>
                <a:prstDash val="solid"/>
              </a:ln>
              <a:effectLst/>
            </p:spPr>
            <p:txBody>
              <a:bodyPr rtlCol="0" anchor="ctr"/>
              <a:lstStyle/>
              <a:p>
                <a:pPr algn="ctr" defTabSz="725668" eaLnBrk="1" fontAlgn="auto" hangingPunct="1">
                  <a:spcBef>
                    <a:spcPts val="0"/>
                  </a:spcBef>
                  <a:spcAft>
                    <a:spcPts val="0"/>
                  </a:spcAft>
                  <a:defRPr/>
                </a:pPr>
                <a:endParaRPr lang="en-US" sz="1400" kern="0">
                  <a:solidFill>
                    <a:sysClr val="window" lastClr="FFFFFF"/>
                  </a:solidFill>
                  <a:latin typeface="微软雅黑" pitchFamily="34" charset="-122"/>
                </a:endParaRPr>
              </a:p>
            </p:txBody>
          </p:sp>
          <p:grpSp>
            <p:nvGrpSpPr>
              <p:cNvPr id="18" name="Group 79"/>
              <p:cNvGrpSpPr/>
              <p:nvPr/>
            </p:nvGrpSpPr>
            <p:grpSpPr>
              <a:xfrm>
                <a:off x="7136435" y="1478585"/>
                <a:ext cx="266380" cy="266380"/>
                <a:chOff x="6417734" y="2183821"/>
                <a:chExt cx="366050" cy="366050"/>
              </a:xfrm>
              <a:solidFill>
                <a:sysClr val="window" lastClr="FFFFFF"/>
              </a:solidFill>
            </p:grpSpPr>
            <p:sp>
              <p:nvSpPr>
                <p:cNvPr id="23" name="AutoShape 52"/>
                <p:cNvSpPr>
                  <a:spLocks/>
                </p:cNvSpPr>
                <p:nvPr/>
              </p:nvSpPr>
              <p:spPr bwMode="auto">
                <a:xfrm>
                  <a:off x="6417734" y="2183821"/>
                  <a:ext cx="366050" cy="366050"/>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24" name="AutoShape 53"/>
                <p:cNvSpPr>
                  <a:spLocks/>
                </p:cNvSpPr>
                <p:nvPr/>
              </p:nvSpPr>
              <p:spPr bwMode="auto">
                <a:xfrm>
                  <a:off x="6555394" y="2309592"/>
                  <a:ext cx="98865" cy="102619"/>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25" name="AutoShape 54"/>
                <p:cNvSpPr>
                  <a:spLocks/>
                </p:cNvSpPr>
                <p:nvPr/>
              </p:nvSpPr>
              <p:spPr bwMode="auto">
                <a:xfrm>
                  <a:off x="6543505" y="2435364"/>
                  <a:ext cx="55690" cy="58192"/>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26" name="AutoShape 55"/>
                <p:cNvSpPr>
                  <a:spLocks/>
                </p:cNvSpPr>
                <p:nvPr/>
              </p:nvSpPr>
              <p:spPr bwMode="auto">
                <a:xfrm>
                  <a:off x="6601072" y="2240762"/>
                  <a:ext cx="56315" cy="58818"/>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grpSp>
        </p:grpSp>
      </p:grpSp>
      <p:pic>
        <p:nvPicPr>
          <p:cNvPr id="4" name="背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2267744" y="-812626"/>
            <a:ext cx="609600" cy="609600"/>
          </a:xfrm>
          <a:prstGeom prst="rect">
            <a:avLst/>
          </a:prstGeom>
        </p:spPr>
      </p:pic>
    </p:spTree>
    <p:extLst>
      <p:ext uri="{BB962C8B-B14F-4D97-AF65-F5344CB8AC3E}">
        <p14:creationId xmlns:p14="http://schemas.microsoft.com/office/powerpoint/2010/main" val="890265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0-#ppt_w/2"/>
                                          </p:val>
                                        </p:tav>
                                        <p:tav tm="100000">
                                          <p:val>
                                            <p:strVal val="#ppt_x"/>
                                          </p:val>
                                        </p:tav>
                                      </p:tavLst>
                                    </p:anim>
                                    <p:anim calcmode="lin" valueType="num">
                                      <p:cBhvr additive="base">
                                        <p:cTn id="11" dur="500" fill="hold"/>
                                        <p:tgtEl>
                                          <p:spTgt spid="10"/>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3" presetClass="entr" presetSubtype="36" fill="hold" grpId="0" nodeType="afterEffect">
                                  <p:stCondLst>
                                    <p:cond delay="0"/>
                                  </p:stCondLst>
                                  <p:iterate type="lt">
                                    <p:tmPct val="33333"/>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6*min(max(#ppt_w*#ppt_h,.3),1)-7.4)/-.7*#ppt_w"/>
                                          </p:val>
                                        </p:tav>
                                        <p:tav tm="100000">
                                          <p:val>
                                            <p:strVal val="#ppt_w"/>
                                          </p:val>
                                        </p:tav>
                                      </p:tavLst>
                                    </p:anim>
                                    <p:anim calcmode="lin" valueType="num">
                                      <p:cBhvr>
                                        <p:cTn id="16" dur="500" fill="hold"/>
                                        <p:tgtEl>
                                          <p:spTgt spid="5"/>
                                        </p:tgtEl>
                                        <p:attrNameLst>
                                          <p:attrName>ppt_h</p:attrName>
                                        </p:attrNameLst>
                                      </p:cBhvr>
                                      <p:tavLst>
                                        <p:tav tm="0">
                                          <p:val>
                                            <p:strVal val="(6*min(max(#ppt_w*#ppt_h,.3),1)-7.4)/-.7*#ppt_h"/>
                                          </p:val>
                                        </p:tav>
                                        <p:tav tm="100000">
                                          <p:val>
                                            <p:strVal val="#ppt_h"/>
                                          </p:val>
                                        </p:tav>
                                      </p:tavLst>
                                    </p:anim>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19" fill="hold">
                            <p:stCondLst>
                              <p:cond delay="2167"/>
                            </p:stCondLst>
                            <p:childTnLst>
                              <p:par>
                                <p:cTn id="20" presetID="16" presetClass="entr" presetSubtype="37"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Vertical)">
                                      <p:cBhvr>
                                        <p:cTn id="22" dur="500"/>
                                        <p:tgtEl>
                                          <p:spTgt spid="2"/>
                                        </p:tgtEl>
                                      </p:cBhvr>
                                    </p:animEffect>
                                  </p:childTnLst>
                                </p:cTn>
                              </p:par>
                            </p:childTnLst>
                          </p:cTn>
                        </p:par>
                        <p:par>
                          <p:cTn id="23" fill="hold">
                            <p:stCondLst>
                              <p:cond delay="2667"/>
                            </p:stCondLst>
                            <p:childTnLst>
                              <p:par>
                                <p:cTn id="24" presetID="17" presetClass="entr" presetSubtype="1" fill="hold" grpId="0" nodeType="afterEffect">
                                  <p:stCondLst>
                                    <p:cond delay="0"/>
                                  </p:stCondLst>
                                  <p:iterate type="lt">
                                    <p:tmPct val="40000"/>
                                  </p:iterate>
                                  <p:childTnLst>
                                    <p:set>
                                      <p:cBhvr>
                                        <p:cTn id="25" dur="1" fill="hold">
                                          <p:stCondLst>
                                            <p:cond delay="0"/>
                                          </p:stCondLst>
                                        </p:cTn>
                                        <p:tgtEl>
                                          <p:spTgt spid="22"/>
                                        </p:tgtEl>
                                        <p:attrNameLst>
                                          <p:attrName>style.visibility</p:attrName>
                                        </p:attrNameLst>
                                      </p:cBhvr>
                                      <p:to>
                                        <p:strVal val="visible"/>
                                      </p:to>
                                    </p:set>
                                    <p:anim calcmode="lin" valueType="num">
                                      <p:cBhvr>
                                        <p:cTn id="26" dur="250" fill="hold"/>
                                        <p:tgtEl>
                                          <p:spTgt spid="22"/>
                                        </p:tgtEl>
                                        <p:attrNameLst>
                                          <p:attrName>ppt_x</p:attrName>
                                        </p:attrNameLst>
                                      </p:cBhvr>
                                      <p:tavLst>
                                        <p:tav tm="0">
                                          <p:val>
                                            <p:strVal val="#ppt_x"/>
                                          </p:val>
                                        </p:tav>
                                        <p:tav tm="100000">
                                          <p:val>
                                            <p:strVal val="#ppt_x"/>
                                          </p:val>
                                        </p:tav>
                                      </p:tavLst>
                                    </p:anim>
                                    <p:anim calcmode="lin" valueType="num">
                                      <p:cBhvr>
                                        <p:cTn id="27" dur="250" fill="hold"/>
                                        <p:tgtEl>
                                          <p:spTgt spid="22"/>
                                        </p:tgtEl>
                                        <p:attrNameLst>
                                          <p:attrName>ppt_y</p:attrName>
                                        </p:attrNameLst>
                                      </p:cBhvr>
                                      <p:tavLst>
                                        <p:tav tm="0">
                                          <p:val>
                                            <p:strVal val="#ppt_y-#ppt_h/2"/>
                                          </p:val>
                                        </p:tav>
                                        <p:tav tm="100000">
                                          <p:val>
                                            <p:strVal val="#ppt_y"/>
                                          </p:val>
                                        </p:tav>
                                      </p:tavLst>
                                    </p:anim>
                                    <p:anim calcmode="lin" valueType="num">
                                      <p:cBhvr>
                                        <p:cTn id="28" dur="250" fill="hold"/>
                                        <p:tgtEl>
                                          <p:spTgt spid="22"/>
                                        </p:tgtEl>
                                        <p:attrNameLst>
                                          <p:attrName>ppt_w</p:attrName>
                                        </p:attrNameLst>
                                      </p:cBhvr>
                                      <p:tavLst>
                                        <p:tav tm="0">
                                          <p:val>
                                            <p:strVal val="#ppt_w"/>
                                          </p:val>
                                        </p:tav>
                                        <p:tav tm="100000">
                                          <p:val>
                                            <p:strVal val="#ppt_w"/>
                                          </p:val>
                                        </p:tav>
                                      </p:tavLst>
                                    </p:anim>
                                    <p:anim calcmode="lin" valueType="num">
                                      <p:cBhvr>
                                        <p:cTn id="29" dur="250" fill="hold"/>
                                        <p:tgtEl>
                                          <p:spTgt spid="22"/>
                                        </p:tgtEl>
                                        <p:attrNameLst>
                                          <p:attrName>ppt_h</p:attrName>
                                        </p:attrNameLst>
                                      </p:cBhvr>
                                      <p:tavLst>
                                        <p:tav tm="0">
                                          <p:val>
                                            <p:fltVal val="0"/>
                                          </p:val>
                                        </p:tav>
                                        <p:tav tm="100000">
                                          <p:val>
                                            <p:strVal val="#ppt_h"/>
                                          </p:val>
                                        </p:tav>
                                      </p:tavLst>
                                    </p:anim>
                                  </p:childTnLst>
                                </p:cTn>
                              </p:par>
                            </p:childTnLst>
                          </p:cTn>
                        </p:par>
                        <p:par>
                          <p:cTn id="30" fill="hold">
                            <p:stCondLst>
                              <p:cond delay="3517"/>
                            </p:stCondLst>
                            <p:childTnLst>
                              <p:par>
                                <p:cTn id="31" presetID="22" presetClass="entr" presetSubtype="8" fill="hold" grpId="0" nodeType="afterEffect">
                                  <p:stCondLst>
                                    <p:cond delay="0"/>
                                  </p:stCondLst>
                                  <p:iterate type="lt">
                                    <p:tmPct val="30000"/>
                                  </p:iterate>
                                  <p:childTnLst>
                                    <p:set>
                                      <p:cBhvr>
                                        <p:cTn id="32" dur="1" fill="hold">
                                          <p:stCondLst>
                                            <p:cond delay="0"/>
                                          </p:stCondLst>
                                        </p:cTn>
                                        <p:tgtEl>
                                          <p:spTgt spid="21"/>
                                        </p:tgtEl>
                                        <p:attrNameLst>
                                          <p:attrName>style.visibility</p:attrName>
                                        </p:attrNameLst>
                                      </p:cBhvr>
                                      <p:to>
                                        <p:strVal val="visible"/>
                                      </p:to>
                                    </p:set>
                                    <p:animEffect transition="in" filter="wipe(left)">
                                      <p:cBhvr>
                                        <p:cTn id="33" dur="300"/>
                                        <p:tgtEl>
                                          <p:spTgt spid="21"/>
                                        </p:tgtEl>
                                      </p:cBhvr>
                                    </p:animEffect>
                                  </p:childTnLst>
                                </p:cTn>
                              </p:par>
                            </p:childTnLst>
                          </p:cTn>
                        </p:par>
                        <p:par>
                          <p:cTn id="34" fill="hold">
                            <p:stCondLst>
                              <p:cond delay="4267"/>
                            </p:stCondLst>
                            <p:childTnLst>
                              <p:par>
                                <p:cTn id="35" presetID="2" presetClass="entr" presetSubtype="2" decel="5000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50" fill="hold"/>
                                        <p:tgtEl>
                                          <p:spTgt spid="12"/>
                                        </p:tgtEl>
                                        <p:attrNameLst>
                                          <p:attrName>ppt_x</p:attrName>
                                        </p:attrNameLst>
                                      </p:cBhvr>
                                      <p:tavLst>
                                        <p:tav tm="0">
                                          <p:val>
                                            <p:strVal val="1+#ppt_w/2"/>
                                          </p:val>
                                        </p:tav>
                                        <p:tav tm="100000">
                                          <p:val>
                                            <p:strVal val="#ppt_x"/>
                                          </p:val>
                                        </p:tav>
                                      </p:tavLst>
                                    </p:anim>
                                    <p:anim calcmode="lin" valueType="num">
                                      <p:cBhvr additive="base">
                                        <p:cTn id="38" dur="5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4"/>
                </p:tgtEl>
              </p:cMediaNode>
            </p:audio>
          </p:childTnLst>
        </p:cTn>
      </p:par>
    </p:tnLst>
    <p:bldLst>
      <p:bldP spid="2" grpId="0" animBg="1"/>
      <p:bldP spid="21" grpId="0"/>
      <p:bldP spid="22" grpId="0"/>
      <p:bldP spid="5"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Box 118"/>
          <p:cNvSpPr txBox="1"/>
          <p:nvPr/>
        </p:nvSpPr>
        <p:spPr>
          <a:xfrm>
            <a:off x="4882821" y="4125850"/>
            <a:ext cx="1415772" cy="338554"/>
          </a:xfrm>
          <a:prstGeom prst="rect">
            <a:avLst/>
          </a:prstGeom>
          <a:noFill/>
        </p:spPr>
        <p:txBody>
          <a:bodyPr wrap="none" rtlCol="0">
            <a:spAutoFit/>
          </a:bodyPr>
          <a:lstStyle/>
          <a:p>
            <a:r>
              <a:rPr lang="zh-CN" altLang="en-US" sz="1600" smtClean="0">
                <a:solidFill>
                  <a:schemeClr val="bg1"/>
                </a:solidFill>
                <a:latin typeface="微软雅黑" pitchFamily="34" charset="-122"/>
                <a:ea typeface="微软雅黑" pitchFamily="34" charset="-122"/>
              </a:rPr>
              <a:t>培训习</a:t>
            </a:r>
            <a:r>
              <a:rPr lang="zh-CN" altLang="en-US" sz="1600">
                <a:solidFill>
                  <a:schemeClr val="bg1"/>
                </a:solidFill>
                <a:latin typeface="微软雅黑" pitchFamily="34" charset="-122"/>
                <a:ea typeface="微软雅黑" pitchFamily="34" charset="-122"/>
              </a:rPr>
              <a:t>情况二</a:t>
            </a:r>
          </a:p>
        </p:txBody>
      </p:sp>
      <p:sp>
        <p:nvSpPr>
          <p:cNvPr id="20"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prstClr val="black"/>
                </a:solidFill>
                <a:latin typeface="微软雅黑" panose="020B0503020204020204" pitchFamily="34" charset="-122"/>
                <a:ea typeface="微软雅黑" panose="020B0503020204020204" pitchFamily="34" charset="-122"/>
              </a:rPr>
              <a:t>看看效果</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07544" y="245001"/>
            <a:ext cx="360000" cy="360000"/>
            <a:chOff x="1965186" y="1419622"/>
            <a:chExt cx="302558" cy="314067"/>
          </a:xfrm>
        </p:grpSpPr>
        <p:sp>
          <p:nvSpPr>
            <p:cNvPr id="22" name="矩形 21"/>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9"/>
          <p:cNvSpPr/>
          <p:nvPr/>
        </p:nvSpPr>
        <p:spPr>
          <a:xfrm>
            <a:off x="584245" y="761222"/>
            <a:ext cx="1438310" cy="357293"/>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TextBox 16"/>
          <p:cNvSpPr txBox="1"/>
          <p:nvPr/>
        </p:nvSpPr>
        <p:spPr>
          <a:xfrm>
            <a:off x="611560" y="761222"/>
            <a:ext cx="1773425" cy="369332"/>
          </a:xfrm>
          <a:prstGeom prst="rect">
            <a:avLst/>
          </a:prstGeom>
          <a:noFill/>
        </p:spPr>
        <p:txBody>
          <a:bodyPr wrap="square" rtlCol="0">
            <a:spAutoFit/>
          </a:bodyPr>
          <a:lstStyle/>
          <a:p>
            <a:r>
              <a:rPr lang="zh-CN" altLang="en-US" smtClean="0">
                <a:solidFill>
                  <a:schemeClr val="bg1"/>
                </a:solidFill>
                <a:latin typeface="微软雅黑" pitchFamily="34" charset="-122"/>
                <a:ea typeface="微软雅黑" pitchFamily="34" charset="-122"/>
              </a:rPr>
              <a:t>炫酷的效果</a:t>
            </a:r>
            <a:endParaRPr lang="zh-CN" altLang="en-US">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35" y="1144665"/>
            <a:ext cx="8279234" cy="3945402"/>
          </a:xfrm>
          <a:prstGeom prst="rect">
            <a:avLst/>
          </a:prstGeom>
        </p:spPr>
      </p:pic>
    </p:spTree>
    <p:extLst>
      <p:ext uri="{BB962C8B-B14F-4D97-AF65-F5344CB8AC3E}">
        <p14:creationId xmlns:p14="http://schemas.microsoft.com/office/powerpoint/2010/main" val="3822301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350" fill="hold"/>
                                        <p:tgtEl>
                                          <p:spTgt spid="21"/>
                                        </p:tgtEl>
                                        <p:attrNameLst>
                                          <p:attrName>ppt_w</p:attrName>
                                        </p:attrNameLst>
                                      </p:cBhvr>
                                      <p:tavLst>
                                        <p:tav tm="0">
                                          <p:val>
                                            <p:fltVal val="0"/>
                                          </p:val>
                                        </p:tav>
                                        <p:tav tm="100000">
                                          <p:val>
                                            <p:strVal val="#ppt_w"/>
                                          </p:val>
                                        </p:tav>
                                      </p:tavLst>
                                    </p:anim>
                                    <p:anim calcmode="lin" valueType="num">
                                      <p:cBhvr>
                                        <p:cTn id="8" dur="350" fill="hold"/>
                                        <p:tgtEl>
                                          <p:spTgt spid="21"/>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calcmode="lin" valueType="num">
                                      <p:cBhvr>
                                        <p:cTn id="12" dur="4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0"/>
                                        </p:tgtEl>
                                        <p:attrNameLst>
                                          <p:attrName>ppt_y</p:attrName>
                                        </p:attrNameLst>
                                      </p:cBhvr>
                                      <p:tavLst>
                                        <p:tav tm="0">
                                          <p:val>
                                            <p:strVal val="#ppt_y"/>
                                          </p:val>
                                        </p:tav>
                                        <p:tav tm="100000">
                                          <p:val>
                                            <p:strVal val="#ppt_y"/>
                                          </p:val>
                                        </p:tav>
                                      </p:tavLst>
                                    </p:anim>
                                    <p:anim calcmode="lin" valueType="num">
                                      <p:cBhvr>
                                        <p:cTn id="14" dur="4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a:solidFill>
                  <a:schemeClr val="bg1"/>
                </a:solidFill>
                <a:latin typeface="微软雅黑" panose="020B0503020204020204" pitchFamily="34" charset="-122"/>
                <a:ea typeface="微软雅黑" panose="020B0503020204020204" pitchFamily="34" charset="-122"/>
              </a:rPr>
              <a:t>第二部分</a:t>
            </a:r>
          </a:p>
        </p:txBody>
      </p:sp>
      <p:sp>
        <p:nvSpPr>
          <p:cNvPr id="5" name="TextBox 23"/>
          <p:cNvSpPr txBox="1"/>
          <p:nvPr/>
        </p:nvSpPr>
        <p:spPr>
          <a:xfrm>
            <a:off x="3773158" y="1826932"/>
            <a:ext cx="1073371"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主要构成</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6" name="TextBox 24"/>
          <p:cNvSpPr txBox="1"/>
          <p:nvPr/>
        </p:nvSpPr>
        <p:spPr>
          <a:xfrm>
            <a:off x="3773158" y="2154348"/>
            <a:ext cx="893834"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a:solidFill>
                  <a:schemeClr val="tx1">
                    <a:lumMod val="85000"/>
                    <a:lumOff val="15000"/>
                  </a:schemeClr>
                </a:solidFill>
                <a:latin typeface="微软雅黑" pitchFamily="34" charset="-122"/>
                <a:ea typeface="微软雅黑" pitchFamily="34" charset="-122"/>
              </a:rPr>
              <a:t>渲染器</a:t>
            </a:r>
          </a:p>
        </p:txBody>
      </p:sp>
      <p:sp>
        <p:nvSpPr>
          <p:cNvPr id="7" name="TextBox 25"/>
          <p:cNvSpPr txBox="1"/>
          <p:nvPr/>
        </p:nvSpPr>
        <p:spPr>
          <a:xfrm>
            <a:off x="3773159" y="2504490"/>
            <a:ext cx="714298"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光源</a:t>
            </a:r>
            <a:endParaRPr lang="zh-CN" altLang="en-US" sz="1400">
              <a:solidFill>
                <a:schemeClr val="tx1">
                  <a:lumMod val="85000"/>
                  <a:lumOff val="15000"/>
                </a:schemeClr>
              </a:solidFill>
              <a:latin typeface="微软雅黑" pitchFamily="34" charset="-122"/>
              <a:ea typeface="微软雅黑" pitchFamily="34" charset="-122"/>
            </a:endParaRPr>
          </a:p>
        </p:txBody>
      </p:sp>
      <p:grpSp>
        <p:nvGrpSpPr>
          <p:cNvPr id="12" name="组合 11"/>
          <p:cNvGrpSpPr/>
          <p:nvPr/>
        </p:nvGrpSpPr>
        <p:grpSpPr>
          <a:xfrm>
            <a:off x="3707904" y="1258284"/>
            <a:ext cx="3085449" cy="548237"/>
            <a:chOff x="3707904" y="1258284"/>
            <a:chExt cx="3085449" cy="548237"/>
          </a:xfrm>
        </p:grpSpPr>
        <p:sp>
          <p:nvSpPr>
            <p:cNvPr id="4" name="TextBox 4"/>
            <p:cNvSpPr txBox="1"/>
            <p:nvPr/>
          </p:nvSpPr>
          <p:spPr>
            <a:xfrm>
              <a:off x="3707904" y="1275606"/>
              <a:ext cx="138564" cy="530915"/>
            </a:xfrm>
            <a:prstGeom prst="rect">
              <a:avLst/>
            </a:prstGeom>
            <a:noFill/>
          </p:spPr>
          <p:txBody>
            <a:bodyPr wrap="none" lIns="68580" tIns="34290" rIns="68580" bIns="34290" rtlCol="0">
              <a:spAutoFit/>
            </a:bodyPr>
            <a:lstStyle/>
            <a:p>
              <a:endParaRPr lang="zh-CN" altLang="en-US" sz="3000">
                <a:solidFill>
                  <a:srgbClr val="0E90BE"/>
                </a:solidFill>
                <a:latin typeface="Impact" pitchFamily="34" charset="0"/>
              </a:endParaRPr>
            </a:p>
          </p:txBody>
        </p:sp>
        <p:sp>
          <p:nvSpPr>
            <p:cNvPr id="9" name="文本框 8"/>
            <p:cNvSpPr txBox="1"/>
            <p:nvPr/>
          </p:nvSpPr>
          <p:spPr>
            <a:xfrm>
              <a:off x="3903972" y="1258284"/>
              <a:ext cx="2889381" cy="438582"/>
            </a:xfrm>
            <a:prstGeom prst="rect">
              <a:avLst/>
            </a:prstGeom>
            <a:noFill/>
          </p:spPr>
          <p:txBody>
            <a:bodyPr wrap="none" lIns="68580" tIns="34290" rIns="68580" bIns="34290" rtlCol="0">
              <a:spAutoFit/>
            </a:bodyPr>
            <a:lstStyle/>
            <a:p>
              <a:r>
                <a:rPr lang="en-US" altLang="zh-CN" sz="2400" b="1" smtClean="0">
                  <a:solidFill>
                    <a:schemeClr val="tx1">
                      <a:lumMod val="75000"/>
                      <a:lumOff val="25000"/>
                    </a:schemeClr>
                  </a:solidFill>
                  <a:latin typeface="微软雅黑" pitchFamily="34" charset="-122"/>
                  <a:ea typeface="微软雅黑" pitchFamily="34" charset="-122"/>
                </a:rPr>
                <a:t>Three.js</a:t>
              </a:r>
              <a:r>
                <a:rPr lang="zh-CN" altLang="en-US" sz="2400" b="1" smtClean="0">
                  <a:solidFill>
                    <a:schemeClr val="tx1">
                      <a:lumMod val="75000"/>
                      <a:lumOff val="25000"/>
                    </a:schemeClr>
                  </a:solidFill>
                  <a:latin typeface="微软雅黑" pitchFamily="34" charset="-122"/>
                  <a:ea typeface="微软雅黑" pitchFamily="34" charset="-122"/>
                </a:rPr>
                <a:t>架构</a:t>
              </a:r>
              <a:r>
                <a:rPr lang="zh-CN" altLang="en-US" sz="2400" b="1">
                  <a:solidFill>
                    <a:schemeClr val="tx1">
                      <a:lumMod val="75000"/>
                      <a:lumOff val="25000"/>
                    </a:schemeClr>
                  </a:solidFill>
                  <a:latin typeface="微软雅黑" pitchFamily="34" charset="-122"/>
                  <a:ea typeface="微软雅黑" pitchFamily="34" charset="-122"/>
                </a:rPr>
                <a:t>的</a:t>
              </a:r>
              <a:r>
                <a:rPr lang="zh-CN" altLang="en-US" sz="2400" b="1" smtClean="0">
                  <a:solidFill>
                    <a:schemeClr val="tx1">
                      <a:lumMod val="75000"/>
                      <a:lumOff val="25000"/>
                    </a:schemeClr>
                  </a:solidFill>
                  <a:latin typeface="微软雅黑" pitchFamily="34" charset="-122"/>
                  <a:ea typeface="微软雅黑" pitchFamily="34" charset="-122"/>
                </a:rPr>
                <a:t>组成</a:t>
              </a:r>
              <a:endParaRPr lang="en-US" altLang="zh-CN" sz="2400" b="1">
                <a:solidFill>
                  <a:schemeClr val="tx1">
                    <a:lumMod val="75000"/>
                    <a:lumOff val="25000"/>
                  </a:schemeClr>
                </a:solidFill>
                <a:latin typeface="微软雅黑" pitchFamily="34" charset="-122"/>
                <a:ea typeface="微软雅黑" pitchFamily="34" charset="-122"/>
              </a:endParaRPr>
            </a:p>
          </p:txBody>
        </p:sp>
      </p:grpSp>
      <p:sp>
        <p:nvSpPr>
          <p:cNvPr id="10" name="矩形 9"/>
          <p:cNvSpPr/>
          <p:nvPr/>
        </p:nvSpPr>
        <p:spPr>
          <a:xfrm>
            <a:off x="3825914" y="3281290"/>
            <a:ext cx="5319000" cy="200465"/>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13" name="TextBox 23"/>
          <p:cNvSpPr txBox="1"/>
          <p:nvPr/>
        </p:nvSpPr>
        <p:spPr>
          <a:xfrm>
            <a:off x="5895604" y="1860940"/>
            <a:ext cx="714298"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场景</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14" name="TextBox 24"/>
          <p:cNvSpPr txBox="1"/>
          <p:nvPr/>
        </p:nvSpPr>
        <p:spPr>
          <a:xfrm>
            <a:off x="5895604" y="2188356"/>
            <a:ext cx="714298"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相机</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15" name="TextBox 25"/>
          <p:cNvSpPr txBox="1"/>
          <p:nvPr/>
        </p:nvSpPr>
        <p:spPr>
          <a:xfrm>
            <a:off x="5895605" y="2538498"/>
            <a:ext cx="2150589"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基础模型以及外部模型</a:t>
            </a:r>
            <a:endParaRPr lang="zh-CN" altLang="en-US" sz="140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31016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200"/>
                            </p:stCondLst>
                            <p:childTnLst>
                              <p:par>
                                <p:cTn id="17" presetID="2" presetClass="entr" presetSubtype="1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1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4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5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par>
                          <p:cTn id="41" fill="hold">
                            <p:stCondLst>
                              <p:cond delay="2200"/>
                            </p:stCondLst>
                            <p:childTnLst>
                              <p:par>
                                <p:cTn id="42" presetID="2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10" grpId="0" animBg="1"/>
      <p:bldP spid="11" grpId="0" animBg="1"/>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平行四边形 15"/>
          <p:cNvSpPr/>
          <p:nvPr/>
        </p:nvSpPr>
        <p:spPr>
          <a:xfrm>
            <a:off x="253370" y="2006540"/>
            <a:ext cx="8424936" cy="2838140"/>
          </a:xfrm>
          <a:prstGeom prst="parallelogram">
            <a:avLst>
              <a:gd name="adj" fmla="val 103262"/>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9" name="组合 8"/>
          <p:cNvGrpSpPr/>
          <p:nvPr/>
        </p:nvGrpSpPr>
        <p:grpSpPr>
          <a:xfrm>
            <a:off x="683568" y="771550"/>
            <a:ext cx="8352928" cy="1477328"/>
            <a:chOff x="544923" y="2418093"/>
            <a:chExt cx="4750103" cy="1969771"/>
          </a:xfrm>
        </p:grpSpPr>
        <p:sp>
          <p:nvSpPr>
            <p:cNvPr id="10" name="矩形 9"/>
            <p:cNvSpPr/>
            <p:nvPr/>
          </p:nvSpPr>
          <p:spPr>
            <a:xfrm>
              <a:off x="544923" y="2787425"/>
              <a:ext cx="4750103" cy="1600439"/>
            </a:xfrm>
            <a:prstGeom prst="rect">
              <a:avLst/>
            </a:prstGeom>
            <a:noFill/>
          </p:spPr>
          <p:txBody>
            <a:bodyPr wrap="square">
              <a:spAutoFit/>
            </a:bodyPr>
            <a:lstStyle/>
            <a:p>
              <a:pPr>
                <a:lnSpc>
                  <a:spcPct val="150000"/>
                </a:lnSpc>
              </a:pPr>
              <a:r>
                <a:rPr lang="zh-CN" altLang="en-US" sz="1200">
                  <a:solidFill>
                    <a:sysClr val="windowText" lastClr="000000"/>
                  </a:solidFill>
                  <a:latin typeface="微软雅黑" pitchFamily="34" charset="-122"/>
                  <a:ea typeface="微软雅黑" pitchFamily="34" charset="-122"/>
                </a:rPr>
                <a:t>主要</a:t>
              </a:r>
              <a:r>
                <a:rPr lang="zh-CN" altLang="en-US" sz="1200" smtClean="0">
                  <a:solidFill>
                    <a:sysClr val="windowText" lastClr="000000"/>
                  </a:solidFill>
                  <a:latin typeface="微软雅黑" pitchFamily="34" charset="-122"/>
                  <a:ea typeface="微软雅黑" pitchFamily="34" charset="-122"/>
                </a:rPr>
                <a:t>由</a:t>
              </a:r>
              <a:r>
                <a:rPr lang="en-US" altLang="zh-CN" sz="1200" smtClean="0">
                  <a:solidFill>
                    <a:sysClr val="windowText" lastClr="000000"/>
                  </a:solidFill>
                  <a:latin typeface="微软雅黑" pitchFamily="34" charset="-122"/>
                  <a:ea typeface="微软雅黑" pitchFamily="34" charset="-122"/>
                </a:rPr>
                <a:t>4</a:t>
              </a:r>
              <a:r>
                <a:rPr lang="zh-CN" altLang="en-US" sz="1200" smtClean="0">
                  <a:solidFill>
                    <a:sysClr val="windowText" lastClr="000000"/>
                  </a:solidFill>
                  <a:latin typeface="微软雅黑" pitchFamily="34" charset="-122"/>
                  <a:ea typeface="微软雅黑" pitchFamily="34" charset="-122"/>
                </a:rPr>
                <a:t>部分构成。场景（</a:t>
              </a:r>
              <a:r>
                <a:rPr lang="en-US" altLang="zh-CN" sz="1200">
                  <a:solidFill>
                    <a:sysClr val="windowText" lastClr="000000"/>
                  </a:solidFill>
                  <a:latin typeface="微软雅黑" pitchFamily="34" charset="-122"/>
                  <a:ea typeface="微软雅黑" pitchFamily="34" charset="-122"/>
                </a:rPr>
                <a:t> scene </a:t>
              </a:r>
              <a:r>
                <a:rPr lang="zh-CN" altLang="en-US" sz="1200" smtClean="0">
                  <a:solidFill>
                    <a:sysClr val="windowText" lastClr="000000"/>
                  </a:solidFill>
                  <a:latin typeface="微软雅黑" pitchFamily="34" charset="-122"/>
                  <a:ea typeface="微软雅黑" pitchFamily="34" charset="-122"/>
                </a:rPr>
                <a:t>）、渲染器（</a:t>
              </a:r>
              <a:r>
                <a:rPr lang="en-US" altLang="zh-CN" sz="1200" smtClean="0">
                  <a:solidFill>
                    <a:sysClr val="windowText" lastClr="000000"/>
                  </a:solidFill>
                  <a:latin typeface="微软雅黑" pitchFamily="34" charset="-122"/>
                  <a:ea typeface="微软雅黑" pitchFamily="34" charset="-122"/>
                </a:rPr>
                <a:t>renderer</a:t>
              </a:r>
              <a:r>
                <a:rPr lang="zh-CN" altLang="en-US" sz="1200" smtClean="0">
                  <a:solidFill>
                    <a:sysClr val="windowText" lastClr="000000"/>
                  </a:solidFill>
                  <a:latin typeface="微软雅黑" pitchFamily="34" charset="-122"/>
                  <a:ea typeface="微软雅黑" pitchFamily="34" charset="-122"/>
                </a:rPr>
                <a:t>）、相机（</a:t>
              </a:r>
              <a:r>
                <a:rPr lang="en-US" altLang="zh-CN" sz="1200" smtClean="0">
                  <a:solidFill>
                    <a:sysClr val="windowText" lastClr="000000"/>
                  </a:solidFill>
                  <a:latin typeface="微软雅黑" pitchFamily="34" charset="-122"/>
                  <a:ea typeface="微软雅黑" pitchFamily="34" charset="-122"/>
                </a:rPr>
                <a:t>camera</a:t>
              </a:r>
              <a:r>
                <a:rPr lang="zh-CN" altLang="en-US" sz="1200" smtClean="0">
                  <a:solidFill>
                    <a:sysClr val="windowText" lastClr="000000"/>
                  </a:solidFill>
                  <a:latin typeface="微软雅黑" pitchFamily="34" charset="-122"/>
                  <a:ea typeface="微软雅黑" pitchFamily="34" charset="-122"/>
                </a:rPr>
                <a:t>）、各种光源（</a:t>
              </a:r>
              <a:r>
                <a:rPr lang="en-US" altLang="zh-CN" sz="1200" smtClean="0">
                  <a:solidFill>
                    <a:sysClr val="windowText" lastClr="000000"/>
                  </a:solidFill>
                  <a:latin typeface="微软雅黑" pitchFamily="34" charset="-122"/>
                  <a:ea typeface="微软雅黑" pitchFamily="34" charset="-122"/>
                </a:rPr>
                <a:t>light</a:t>
              </a:r>
              <a:r>
                <a:rPr lang="zh-CN" altLang="en-US" sz="1200" smtClean="0">
                  <a:solidFill>
                    <a:sysClr val="windowText" lastClr="000000"/>
                  </a:solidFill>
                  <a:latin typeface="微软雅黑" pitchFamily="34" charset="-122"/>
                  <a:ea typeface="微软雅黑" pitchFamily="34" charset="-122"/>
                </a:rPr>
                <a:t>）</a:t>
              </a:r>
              <a:endParaRPr lang="en-US" altLang="zh-CN" sz="1200" smtClean="0">
                <a:solidFill>
                  <a:sysClr val="windowText" lastClr="000000"/>
                </a:solidFill>
                <a:latin typeface="微软雅黑" pitchFamily="34" charset="-122"/>
                <a:ea typeface="微软雅黑" pitchFamily="34" charset="-122"/>
              </a:endParaRPr>
            </a:p>
            <a:p>
              <a:pPr>
                <a:lnSpc>
                  <a:spcPct val="150000"/>
                </a:lnSpc>
              </a:pPr>
              <a:r>
                <a:rPr lang="zh-CN" altLang="en-US" sz="1200"/>
                <a:t>拿电影来类比的话，场景对应于整个布景空间，相机是拍摄镜头，渲染器用来把拍摄好的场景转换成胶卷（对于网页来讲，是电脑屏幕）。 场景和相机代表了</a:t>
              </a:r>
              <a:r>
                <a:rPr lang="en-US" altLang="zh-CN" sz="1200"/>
                <a:t>3D</a:t>
              </a:r>
              <a:r>
                <a:rPr lang="zh-CN" altLang="en-US" sz="1200"/>
                <a:t>观察空间和数据模型，渲染器则包含了</a:t>
              </a:r>
              <a:r>
                <a:rPr lang="en-US" altLang="zh-CN" sz="1200"/>
                <a:t>WebGL</a:t>
              </a:r>
              <a:r>
                <a:rPr lang="zh-CN" altLang="en-US" sz="1200"/>
                <a:t>绘图上下文和着色</a:t>
              </a:r>
              <a:r>
                <a:rPr lang="zh-CN" altLang="en-US" sz="1200" smtClean="0"/>
                <a:t>器（简单理解为上色）。</a:t>
              </a:r>
              <a:endParaRPr lang="zh-CN" altLang="en-US" sz="1200">
                <a:solidFill>
                  <a:schemeClr val="tx1">
                    <a:lumMod val="95000"/>
                    <a:lumOff val="5000"/>
                  </a:schemeClr>
                </a:solidFill>
                <a:latin typeface="微软雅黑" pitchFamily="34" charset="-122"/>
                <a:ea typeface="微软雅黑" pitchFamily="34" charset="-122"/>
                <a:cs typeface="Arial" pitchFamily="34" charset="0"/>
              </a:endParaRPr>
            </a:p>
          </p:txBody>
        </p:sp>
        <p:sp>
          <p:nvSpPr>
            <p:cNvPr id="11" name="文本框 26"/>
            <p:cNvSpPr txBox="1"/>
            <p:nvPr/>
          </p:nvSpPr>
          <p:spPr>
            <a:xfrm>
              <a:off x="544923" y="2418093"/>
              <a:ext cx="1125522" cy="410369"/>
            </a:xfrm>
            <a:prstGeom prst="rect">
              <a:avLst/>
            </a:prstGeom>
            <a:noFill/>
          </p:spPr>
          <p:txBody>
            <a:bodyPr wrap="none" rtlCol="0">
              <a:spAutoFit/>
            </a:bodyPr>
            <a:lstStyle/>
            <a:p>
              <a:r>
                <a:rPr lang="en-US" altLang="zh-CN" sz="1400" smtClean="0">
                  <a:solidFill>
                    <a:schemeClr val="tx1">
                      <a:lumMod val="95000"/>
                      <a:lumOff val="5000"/>
                    </a:schemeClr>
                  </a:solidFill>
                  <a:latin typeface="微软雅黑" pitchFamily="34" charset="-122"/>
                  <a:ea typeface="微软雅黑" pitchFamily="34" charset="-122"/>
                </a:rPr>
                <a:t>Three.js</a:t>
              </a:r>
              <a:endParaRPr lang="zh-CN" altLang="en-US" sz="1400">
                <a:solidFill>
                  <a:schemeClr val="tx1">
                    <a:lumMod val="95000"/>
                    <a:lumOff val="5000"/>
                  </a:schemeClr>
                </a:solidFill>
                <a:latin typeface="微软雅黑" pitchFamily="34" charset="-122"/>
                <a:ea typeface="微软雅黑" pitchFamily="34" charset="-122"/>
              </a:endParaRPr>
            </a:p>
          </p:txBody>
        </p:sp>
      </p:grpSp>
      <p:sp>
        <p:nvSpPr>
          <p:cNvPr id="21" name="Freeform 7"/>
          <p:cNvSpPr>
            <a:spLocks noChangeAspect="1" noEditPoints="1"/>
          </p:cNvSpPr>
          <p:nvPr/>
        </p:nvSpPr>
        <p:spPr bwMode="auto">
          <a:xfrm>
            <a:off x="7043558" y="3822467"/>
            <a:ext cx="579557" cy="43292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783731">
              <a:defRPr/>
            </a:pPr>
            <a:endParaRPr lang="zh-CN" altLang="en-US" sz="1800" kern="0">
              <a:solidFill>
                <a:srgbClr val="464646"/>
              </a:solidFill>
              <a:latin typeface="Segoe UI"/>
              <a:ea typeface="微软雅黑"/>
            </a:endParaRPr>
          </a:p>
        </p:txBody>
      </p:sp>
      <p:grpSp>
        <p:nvGrpSpPr>
          <p:cNvPr id="22" name="Group 10"/>
          <p:cNvGrpSpPr>
            <a:grpSpLocks noChangeAspect="1"/>
          </p:cNvGrpSpPr>
          <p:nvPr/>
        </p:nvGrpSpPr>
        <p:grpSpPr bwMode="auto">
          <a:xfrm>
            <a:off x="5950512" y="3160832"/>
            <a:ext cx="563579" cy="563578"/>
            <a:chOff x="6494" y="821"/>
            <a:chExt cx="381" cy="381"/>
          </a:xfrm>
          <a:solidFill>
            <a:schemeClr val="bg1"/>
          </a:solidFill>
        </p:grpSpPr>
        <p:sp>
          <p:nvSpPr>
            <p:cNvPr id="23" name="Freeform 11"/>
            <p:cNvSpPr>
              <a:spLocks/>
            </p:cNvSpPr>
            <p:nvPr/>
          </p:nvSpPr>
          <p:spPr bwMode="auto">
            <a:xfrm>
              <a:off x="6494" y="844"/>
              <a:ext cx="362" cy="358"/>
            </a:xfrm>
            <a:custGeom>
              <a:avLst/>
              <a:gdLst>
                <a:gd name="T0" fmla="*/ 47 w 95"/>
                <a:gd name="T1" fmla="*/ 0 h 94"/>
                <a:gd name="T2" fmla="*/ 0 w 95"/>
                <a:gd name="T3" fmla="*/ 47 h 94"/>
                <a:gd name="T4" fmla="*/ 47 w 95"/>
                <a:gd name="T5" fmla="*/ 94 h 94"/>
                <a:gd name="T6" fmla="*/ 95 w 95"/>
                <a:gd name="T7" fmla="*/ 47 h 94"/>
                <a:gd name="T8" fmla="*/ 47 w 95"/>
                <a:gd name="T9" fmla="*/ 47 h 94"/>
                <a:gd name="T10" fmla="*/ 47 w 95"/>
                <a:gd name="T11" fmla="*/ 0 h 94"/>
              </a:gdLst>
              <a:ahLst/>
              <a:cxnLst>
                <a:cxn ang="0">
                  <a:pos x="T0" y="T1"/>
                </a:cxn>
                <a:cxn ang="0">
                  <a:pos x="T2" y="T3"/>
                </a:cxn>
                <a:cxn ang="0">
                  <a:pos x="T4" y="T5"/>
                </a:cxn>
                <a:cxn ang="0">
                  <a:pos x="T6" y="T7"/>
                </a:cxn>
                <a:cxn ang="0">
                  <a:pos x="T8" y="T9"/>
                </a:cxn>
                <a:cxn ang="0">
                  <a:pos x="T10" y="T11"/>
                </a:cxn>
              </a:cxnLst>
              <a:rect l="0" t="0" r="r" b="b"/>
              <a:pathLst>
                <a:path w="95" h="94">
                  <a:moveTo>
                    <a:pt x="47" y="0"/>
                  </a:moveTo>
                  <a:cubicBezTo>
                    <a:pt x="21" y="0"/>
                    <a:pt x="0" y="21"/>
                    <a:pt x="0" y="47"/>
                  </a:cubicBezTo>
                  <a:cubicBezTo>
                    <a:pt x="0" y="73"/>
                    <a:pt x="21" y="94"/>
                    <a:pt x="47" y="94"/>
                  </a:cubicBezTo>
                  <a:cubicBezTo>
                    <a:pt x="73" y="94"/>
                    <a:pt x="95" y="73"/>
                    <a:pt x="95" y="47"/>
                  </a:cubicBezTo>
                  <a:cubicBezTo>
                    <a:pt x="47" y="47"/>
                    <a:pt x="47" y="47"/>
                    <a:pt x="47" y="47"/>
                  </a:cubicBez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4" name="Freeform 12"/>
            <p:cNvSpPr>
              <a:spLocks/>
            </p:cNvSpPr>
            <p:nvPr/>
          </p:nvSpPr>
          <p:spPr bwMode="auto">
            <a:xfrm>
              <a:off x="6696" y="821"/>
              <a:ext cx="179" cy="179"/>
            </a:xfrm>
            <a:custGeom>
              <a:avLst/>
              <a:gdLst>
                <a:gd name="T0" fmla="*/ 0 w 47"/>
                <a:gd name="T1" fmla="*/ 0 h 47"/>
                <a:gd name="T2" fmla="*/ 0 w 47"/>
                <a:gd name="T3" fmla="*/ 47 h 47"/>
                <a:gd name="T4" fmla="*/ 47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cubicBezTo>
                    <a:pt x="0" y="47"/>
                    <a:pt x="0" y="47"/>
                    <a:pt x="0" y="47"/>
                  </a:cubicBezTo>
                  <a:cubicBezTo>
                    <a:pt x="47" y="47"/>
                    <a:pt x="47" y="47"/>
                    <a:pt x="47" y="47"/>
                  </a:cubicBezTo>
                  <a:cubicBezTo>
                    <a:pt x="47" y="21"/>
                    <a:pt x="2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TextBox 108"/>
          <p:cNvSpPr txBox="1">
            <a:spLocks noChangeArrowheads="1"/>
          </p:cNvSpPr>
          <p:nvPr/>
        </p:nvSpPr>
        <p:spPr bwMode="auto">
          <a:xfrm>
            <a:off x="626294" y="18430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prstClr val="black"/>
                </a:solidFill>
                <a:latin typeface="微软雅黑" panose="020B0503020204020204" pitchFamily="34" charset="-122"/>
                <a:ea typeface="微软雅黑" panose="020B0503020204020204" pitchFamily="34" charset="-122"/>
              </a:rPr>
              <a:t>主要构成</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07544" y="245001"/>
            <a:ext cx="360000" cy="360000"/>
            <a:chOff x="1965186" y="1419622"/>
            <a:chExt cx="302558" cy="314067"/>
          </a:xfrm>
        </p:grpSpPr>
        <p:sp>
          <p:nvSpPr>
            <p:cNvPr id="33" name="矩形 32"/>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p:nvPr/>
        </p:nvSpPr>
        <p:spPr>
          <a:xfrm flipV="1">
            <a:off x="2952401" y="2183856"/>
            <a:ext cx="652763" cy="430897"/>
          </a:xfrm>
          <a:prstGeom prst="ellipse">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414455"/>
              </a:solidFill>
            </a:endParaRPr>
          </a:p>
        </p:txBody>
      </p:sp>
      <p:sp>
        <p:nvSpPr>
          <p:cNvPr id="36" name="椭圆 35"/>
          <p:cNvSpPr/>
          <p:nvPr/>
        </p:nvSpPr>
        <p:spPr>
          <a:xfrm rot="10800000" flipV="1">
            <a:off x="3103799" y="2264838"/>
            <a:ext cx="378953" cy="294745"/>
          </a:xfrm>
          <a:prstGeom prst="ellipse">
            <a:avLst/>
          </a:prstGeom>
          <a:solidFill>
            <a:sysClr val="window" lastClr="FFFFFF"/>
          </a:solidFill>
          <a:ln w="25400" cap="flat" cmpd="sng" algn="ctr">
            <a:noFill/>
            <a:prstDash val="solid"/>
          </a:ln>
          <a:effectLst/>
        </p:spPr>
        <p:txBody>
          <a:bodyPr tIns="36000" anchor="ctr" anchorCtr="1"/>
          <a:lstStyle/>
          <a:p>
            <a:pPr lvl="0" algn="ctr">
              <a:defRPr/>
            </a:pPr>
            <a:endParaRPr lang="en-US" altLang="zh-CN" sz="1050" b="1" kern="0" smtClean="0">
              <a:solidFill>
                <a:srgbClr val="414455"/>
              </a:solidFill>
              <a:latin typeface="Bebas" pitchFamily="2" charset="0"/>
              <a:ea typeface="微软雅黑" pitchFamily="34" charset="-122"/>
            </a:endParaRPr>
          </a:p>
          <a:p>
            <a:pPr lvl="0" algn="ctr">
              <a:defRPr/>
            </a:pPr>
            <a:endParaRPr lang="zh-CN" altLang="en-US" sz="1050" b="1" kern="0">
              <a:solidFill>
                <a:srgbClr val="414455"/>
              </a:solidFill>
              <a:latin typeface="Bebas" pitchFamily="2" charset="0"/>
              <a:ea typeface="微软雅黑" pitchFamily="34" charset="-122"/>
            </a:endParaRPr>
          </a:p>
        </p:txBody>
      </p:sp>
      <p:sp>
        <p:nvSpPr>
          <p:cNvPr id="37" name="椭圆 36"/>
          <p:cNvSpPr/>
          <p:nvPr/>
        </p:nvSpPr>
        <p:spPr>
          <a:xfrm flipV="1">
            <a:off x="3229421" y="2339928"/>
            <a:ext cx="127710" cy="144566"/>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平行四边形 48"/>
          <p:cNvSpPr/>
          <p:nvPr/>
        </p:nvSpPr>
        <p:spPr>
          <a:xfrm>
            <a:off x="3141832" y="3064904"/>
            <a:ext cx="1972700" cy="1397980"/>
          </a:xfrm>
          <a:prstGeom prst="parallelogram">
            <a:avLst>
              <a:gd name="adj" fmla="val 103262"/>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0" name="平行四边形 49"/>
          <p:cNvSpPr/>
          <p:nvPr/>
        </p:nvSpPr>
        <p:spPr>
          <a:xfrm>
            <a:off x="4372590" y="3160832"/>
            <a:ext cx="2038086" cy="707140"/>
          </a:xfrm>
          <a:prstGeom prst="parallelogram">
            <a:avLst>
              <a:gd name="adj" fmla="val 10326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1" name="平行四边形 50"/>
          <p:cNvSpPr/>
          <p:nvPr/>
        </p:nvSpPr>
        <p:spPr>
          <a:xfrm>
            <a:off x="4055616" y="3932566"/>
            <a:ext cx="1069591" cy="505419"/>
          </a:xfrm>
          <a:prstGeom prst="parallelogram">
            <a:avLst>
              <a:gd name="adj" fmla="val 10326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2" name="梯形 51"/>
          <p:cNvSpPr/>
          <p:nvPr/>
        </p:nvSpPr>
        <p:spPr>
          <a:xfrm>
            <a:off x="5758760" y="2194894"/>
            <a:ext cx="172387" cy="229852"/>
          </a:xfrm>
          <a:prstGeom prst="trapezoi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55" name="直接连接符 54"/>
          <p:cNvCxnSpPr/>
          <p:nvPr/>
        </p:nvCxnSpPr>
        <p:spPr>
          <a:xfrm flipH="1">
            <a:off x="5639856" y="2508242"/>
            <a:ext cx="94845" cy="185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820894" y="2478720"/>
            <a:ext cx="0" cy="193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931147" y="2508242"/>
            <a:ext cx="62914" cy="163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3605164" y="2614753"/>
            <a:ext cx="616770" cy="392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3530607" y="2063599"/>
            <a:ext cx="792088" cy="246221"/>
          </a:xfrm>
          <a:prstGeom prst="rect">
            <a:avLst/>
          </a:prstGeom>
          <a:noFill/>
        </p:spPr>
        <p:txBody>
          <a:bodyPr wrap="square" rtlCol="0">
            <a:spAutoFit/>
          </a:bodyPr>
          <a:lstStyle/>
          <a:p>
            <a:r>
              <a:rPr lang="en-US" altLang="zh-CN" sz="1000" smtClean="0">
                <a:solidFill>
                  <a:schemeClr val="accent1"/>
                </a:solidFill>
              </a:rPr>
              <a:t>camera</a:t>
            </a:r>
            <a:endParaRPr lang="zh-CN" altLang="en-US" sz="1000">
              <a:solidFill>
                <a:schemeClr val="accent1"/>
              </a:solidFill>
            </a:endParaRPr>
          </a:p>
        </p:txBody>
      </p:sp>
      <p:sp>
        <p:nvSpPr>
          <p:cNvPr id="70" name="文本框 69"/>
          <p:cNvSpPr txBox="1"/>
          <p:nvPr/>
        </p:nvSpPr>
        <p:spPr>
          <a:xfrm>
            <a:off x="6636839" y="4213653"/>
            <a:ext cx="792088" cy="246221"/>
          </a:xfrm>
          <a:prstGeom prst="rect">
            <a:avLst/>
          </a:prstGeom>
          <a:noFill/>
        </p:spPr>
        <p:txBody>
          <a:bodyPr wrap="square" rtlCol="0">
            <a:spAutoFit/>
          </a:bodyPr>
          <a:lstStyle/>
          <a:p>
            <a:r>
              <a:rPr lang="en-US" altLang="zh-CN" sz="1000" smtClean="0">
                <a:solidFill>
                  <a:schemeClr val="accent1"/>
                </a:solidFill>
              </a:rPr>
              <a:t>scene</a:t>
            </a:r>
            <a:endParaRPr lang="zh-CN" altLang="en-US" sz="1000">
              <a:solidFill>
                <a:schemeClr val="accent1"/>
              </a:solidFill>
            </a:endParaRPr>
          </a:p>
        </p:txBody>
      </p:sp>
      <p:sp>
        <p:nvSpPr>
          <p:cNvPr id="71" name="文本框 70"/>
          <p:cNvSpPr txBox="1"/>
          <p:nvPr/>
        </p:nvSpPr>
        <p:spPr>
          <a:xfrm>
            <a:off x="5318484" y="3268181"/>
            <a:ext cx="792088" cy="246221"/>
          </a:xfrm>
          <a:prstGeom prst="rect">
            <a:avLst/>
          </a:prstGeom>
          <a:noFill/>
        </p:spPr>
        <p:txBody>
          <a:bodyPr wrap="square" rtlCol="0">
            <a:spAutoFit/>
          </a:bodyPr>
          <a:lstStyle/>
          <a:p>
            <a:r>
              <a:rPr lang="en-US" altLang="zh-CN" sz="1000">
                <a:solidFill>
                  <a:sysClr val="windowText" lastClr="000000"/>
                </a:solidFill>
                <a:latin typeface="微软雅黑" pitchFamily="34" charset="-122"/>
                <a:ea typeface="微软雅黑" pitchFamily="34" charset="-122"/>
              </a:rPr>
              <a:t>renderer</a:t>
            </a:r>
            <a:endParaRPr lang="zh-CN" altLang="en-US" sz="1000">
              <a:solidFill>
                <a:schemeClr val="accent1"/>
              </a:solidFill>
            </a:endParaRPr>
          </a:p>
        </p:txBody>
      </p:sp>
      <p:sp>
        <p:nvSpPr>
          <p:cNvPr id="72" name="矩形 71"/>
          <p:cNvSpPr/>
          <p:nvPr/>
        </p:nvSpPr>
        <p:spPr>
          <a:xfrm>
            <a:off x="6034825" y="2194894"/>
            <a:ext cx="460382" cy="246221"/>
          </a:xfrm>
          <a:prstGeom prst="rect">
            <a:avLst/>
          </a:prstGeom>
        </p:spPr>
        <p:txBody>
          <a:bodyPr wrap="none">
            <a:spAutoFit/>
          </a:bodyPr>
          <a:lstStyle/>
          <a:p>
            <a:r>
              <a:rPr lang="en-US" altLang="zh-CN" sz="1000">
                <a:solidFill>
                  <a:srgbClr val="FFC000"/>
                </a:solidFill>
                <a:latin typeface="微软雅黑" pitchFamily="34" charset="-122"/>
                <a:ea typeface="微软雅黑" pitchFamily="34" charset="-122"/>
              </a:rPr>
              <a:t>light</a:t>
            </a:r>
            <a:endParaRPr lang="zh-CN" altLang="en-US" sz="1000">
              <a:solidFill>
                <a:srgbClr val="FFC000"/>
              </a:solidFill>
            </a:endParaRPr>
          </a:p>
        </p:txBody>
      </p:sp>
    </p:spTree>
    <p:extLst>
      <p:ext uri="{BB962C8B-B14F-4D97-AF65-F5344CB8AC3E}">
        <p14:creationId xmlns:p14="http://schemas.microsoft.com/office/powerpoint/2010/main" val="2325587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350" fill="hold"/>
                                        <p:tgtEl>
                                          <p:spTgt spid="32"/>
                                        </p:tgtEl>
                                        <p:attrNameLst>
                                          <p:attrName>ppt_w</p:attrName>
                                        </p:attrNameLst>
                                      </p:cBhvr>
                                      <p:tavLst>
                                        <p:tav tm="0">
                                          <p:val>
                                            <p:fltVal val="0"/>
                                          </p:val>
                                        </p:tav>
                                        <p:tav tm="100000">
                                          <p:val>
                                            <p:strVal val="#ppt_w"/>
                                          </p:val>
                                        </p:tav>
                                      </p:tavLst>
                                    </p:anim>
                                    <p:anim calcmode="lin" valueType="num">
                                      <p:cBhvr>
                                        <p:cTn id="8" dur="350" fill="hold"/>
                                        <p:tgtEl>
                                          <p:spTgt spid="32"/>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1"/>
                                        </p:tgtEl>
                                        <p:attrNameLst>
                                          <p:attrName>style.visibility</p:attrName>
                                        </p:attrNameLst>
                                      </p:cBhvr>
                                      <p:to>
                                        <p:strVal val="visible"/>
                                      </p:to>
                                    </p:set>
                                    <p:anim calcmode="lin" valueType="num">
                                      <p:cBhvr>
                                        <p:cTn id="12"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1"/>
                                        </p:tgtEl>
                                        <p:attrNameLst>
                                          <p:attrName>ppt_y</p:attrName>
                                        </p:attrNameLst>
                                      </p:cBhvr>
                                      <p:tavLst>
                                        <p:tav tm="0">
                                          <p:val>
                                            <p:strVal val="#ppt_y"/>
                                          </p:val>
                                        </p:tav>
                                        <p:tav tm="100000">
                                          <p:val>
                                            <p:strVal val="#ppt_y"/>
                                          </p:val>
                                        </p:tav>
                                      </p:tavLst>
                                    </p:anim>
                                    <p:anim calcmode="lin" valueType="num">
                                      <p:cBhvr>
                                        <p:cTn id="14"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1"/>
                                        </p:tgtEl>
                                      </p:cBhvr>
                                    </p:animEffect>
                                  </p:childTnLst>
                                </p:cTn>
                              </p:par>
                            </p:childTnLst>
                          </p:cTn>
                        </p:par>
                        <p:par>
                          <p:cTn id="17" fill="hold">
                            <p:stCondLst>
                              <p:cond delay="870"/>
                            </p:stCondLst>
                            <p:childTnLst>
                              <p:par>
                                <p:cTn id="18" presetID="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154146" y="984464"/>
            <a:ext cx="7162269" cy="681819"/>
            <a:chOff x="2954339" y="1292764"/>
            <a:chExt cx="7162269" cy="681819"/>
          </a:xfrm>
        </p:grpSpPr>
        <p:sp>
          <p:nvSpPr>
            <p:cNvPr id="17" name="矩形 16"/>
            <p:cNvSpPr>
              <a:spLocks noChangeArrowheads="1"/>
            </p:cNvSpPr>
            <p:nvPr/>
          </p:nvSpPr>
          <p:spPr bwMode="auto">
            <a:xfrm>
              <a:off x="2954339" y="1637888"/>
              <a:ext cx="7162269"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endParaRPr lang="zh-CN" altLang="zh-CN" sz="1200">
                <a:solidFill>
                  <a:schemeClr val="tx1">
                    <a:lumMod val="75000"/>
                    <a:lumOff val="25000"/>
                  </a:schemeClr>
                </a:solidFill>
                <a:latin typeface="微软雅黑" pitchFamily="34" charset="-122"/>
                <a:ea typeface="微软雅黑" pitchFamily="34" charset="-122"/>
              </a:endParaRPr>
            </a:p>
          </p:txBody>
        </p:sp>
        <p:sp>
          <p:nvSpPr>
            <p:cNvPr id="18" name="矩形 17"/>
            <p:cNvSpPr/>
            <p:nvPr/>
          </p:nvSpPr>
          <p:spPr>
            <a:xfrm>
              <a:off x="2963100" y="1292764"/>
              <a:ext cx="184731" cy="338554"/>
            </a:xfrm>
            <a:prstGeom prst="rect">
              <a:avLst/>
            </a:prstGeom>
          </p:spPr>
          <p:txBody>
            <a:bodyPr wrap="none">
              <a:spAutoFit/>
            </a:bodyPr>
            <a:lstStyle/>
            <a:p>
              <a:endParaRPr lang="zh-CN" altLang="en-US" sz="1600">
                <a:latin typeface="微软雅黑" pitchFamily="34" charset="-122"/>
                <a:ea typeface="微软雅黑" pitchFamily="34" charset="-122"/>
              </a:endParaRPr>
            </a:p>
          </p:txBody>
        </p:sp>
      </p:grpSp>
      <p:grpSp>
        <p:nvGrpSpPr>
          <p:cNvPr id="19" name="组合 18"/>
          <p:cNvGrpSpPr/>
          <p:nvPr/>
        </p:nvGrpSpPr>
        <p:grpSpPr>
          <a:xfrm>
            <a:off x="225517" y="976711"/>
            <a:ext cx="8460431" cy="3877985"/>
            <a:chOff x="-783640" y="2618156"/>
            <a:chExt cx="10716546" cy="5757617"/>
          </a:xfrm>
          <a:solidFill>
            <a:schemeClr val="accent1">
              <a:lumMod val="50000"/>
            </a:schemeClr>
          </a:solidFill>
        </p:grpSpPr>
        <p:sp>
          <p:nvSpPr>
            <p:cNvPr id="25" name="矩形 24"/>
            <p:cNvSpPr/>
            <p:nvPr/>
          </p:nvSpPr>
          <p:spPr>
            <a:xfrm>
              <a:off x="6695591" y="2618156"/>
              <a:ext cx="3237315" cy="408450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lt1"/>
                </a:solidFill>
              </a:endParaRPr>
            </a:p>
          </p:txBody>
        </p:sp>
        <p:sp>
          <p:nvSpPr>
            <p:cNvPr id="21" name="矩形 20"/>
            <p:cNvSpPr>
              <a:spLocks noChangeArrowheads="1"/>
            </p:cNvSpPr>
            <p:nvPr/>
          </p:nvSpPr>
          <p:spPr bwMode="auto">
            <a:xfrm>
              <a:off x="-783640" y="2618156"/>
              <a:ext cx="7296811" cy="5757617"/>
            </a:xfrm>
            <a:prstGeom prst="rect">
              <a:avLst/>
            </a:prstGeom>
            <a:ln/>
            <a:extLst/>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200"/>
                <a:t>var scene = new THREE.Scene</a:t>
              </a:r>
              <a:r>
                <a:rPr lang="en-US" altLang="zh-CN" sz="1200" smtClean="0"/>
                <a:t>();// </a:t>
              </a:r>
              <a:r>
                <a:rPr lang="zh-CN" altLang="en-US" sz="1200">
                  <a:ln w="0"/>
                  <a:solidFill>
                    <a:schemeClr val="accent1"/>
                  </a:solidFill>
                  <a:effectLst>
                    <a:outerShdw blurRad="38100" dist="25400" dir="5400000" algn="ctr" rotWithShape="0">
                      <a:srgbClr val="6E747A">
                        <a:alpha val="43000"/>
                      </a:srgbClr>
                    </a:outerShdw>
                  </a:effectLst>
                </a:rPr>
                <a:t>相机</a:t>
              </a:r>
              <a:endParaRPr lang="en-US" altLang="zh-CN" sz="1200">
                <a:ln w="0"/>
                <a:solidFill>
                  <a:schemeClr val="accent1"/>
                </a:solidFill>
                <a:effectLst>
                  <a:outerShdw blurRad="38100" dist="25400" dir="5400000" algn="ctr" rotWithShape="0">
                    <a:srgbClr val="6E747A">
                      <a:alpha val="43000"/>
                    </a:srgbClr>
                  </a:outerShdw>
                </a:effectLst>
              </a:endParaRPr>
            </a:p>
            <a:p>
              <a:r>
                <a:rPr lang="en-US" altLang="zh-CN" sz="1200" smtClean="0"/>
                <a:t>var </a:t>
              </a:r>
              <a:r>
                <a:rPr lang="en-US" altLang="zh-CN" sz="1200"/>
                <a:t>camera = new THREE.PerspectiveCamera(75, window.innerWidth / window.innerHeight, 0.1, 1000</a:t>
              </a:r>
              <a:r>
                <a:rPr lang="en-US" altLang="zh-CN" sz="1200" smtClean="0"/>
                <a:t>);//</a:t>
              </a:r>
              <a:r>
                <a:rPr lang="zh-CN" altLang="en-US" sz="1200" smtClean="0">
                  <a:ln w="0"/>
                  <a:solidFill>
                    <a:schemeClr val="accent1"/>
                  </a:solidFill>
                  <a:effectLst>
                    <a:outerShdw blurRad="38100" dist="25400" dir="5400000" algn="ctr" rotWithShape="0">
                      <a:srgbClr val="6E747A">
                        <a:alpha val="43000"/>
                      </a:srgbClr>
                    </a:outerShdw>
                  </a:effectLst>
                </a:rPr>
                <a:t>透视相机</a:t>
              </a:r>
              <a:endParaRPr lang="en-US" altLang="zh-CN" sz="1200">
                <a:ln w="0"/>
                <a:solidFill>
                  <a:schemeClr val="accent1"/>
                </a:solidFill>
                <a:effectLst>
                  <a:outerShdw blurRad="38100" dist="25400" dir="5400000" algn="ctr" rotWithShape="0">
                    <a:srgbClr val="6E747A">
                      <a:alpha val="43000"/>
                    </a:srgbClr>
                  </a:outerShdw>
                </a:effectLst>
              </a:endParaRPr>
            </a:p>
            <a:p>
              <a:r>
                <a:rPr lang="en-US" altLang="zh-CN" sz="1200"/>
                <a:t>        var renderer = new THREE.WebGLRenderer</a:t>
              </a:r>
              <a:r>
                <a:rPr lang="en-US" altLang="zh-CN" sz="1200" smtClean="0"/>
                <a:t>();//</a:t>
              </a:r>
              <a:r>
                <a:rPr lang="zh-CN" altLang="en-US" sz="1200" smtClean="0">
                  <a:ln w="0"/>
                  <a:solidFill>
                    <a:schemeClr val="accent1"/>
                  </a:solidFill>
                  <a:effectLst>
                    <a:outerShdw blurRad="38100" dist="25400" dir="5400000" algn="ctr" rotWithShape="0">
                      <a:srgbClr val="6E747A">
                        <a:alpha val="43000"/>
                      </a:srgbClr>
                    </a:outerShdw>
                  </a:effectLst>
                </a:rPr>
                <a:t>渲染器</a:t>
              </a:r>
              <a:endParaRPr lang="en-US" altLang="zh-CN" sz="1200">
                <a:ln w="0"/>
                <a:solidFill>
                  <a:schemeClr val="accent1"/>
                </a:solidFill>
                <a:effectLst>
                  <a:outerShdw blurRad="38100" dist="25400" dir="5400000" algn="ctr" rotWithShape="0">
                    <a:srgbClr val="6E747A">
                      <a:alpha val="43000"/>
                    </a:srgbClr>
                  </a:outerShdw>
                </a:effectLst>
              </a:endParaRPr>
            </a:p>
            <a:p>
              <a:r>
                <a:rPr lang="en-US" altLang="zh-CN" sz="1200"/>
                <a:t>        renderer.setSize(window.innerWidth, window.innerHeight);</a:t>
              </a:r>
            </a:p>
            <a:p>
              <a:r>
                <a:rPr lang="en-US" altLang="zh-CN" sz="1200"/>
                <a:t>        document.body.appendChild(</a:t>
              </a:r>
              <a:r>
                <a:rPr lang="en-US" altLang="zh-CN" sz="1200" err="1"/>
                <a:t>renderer.domElement</a:t>
              </a:r>
              <a:r>
                <a:rPr lang="en-US" altLang="zh-CN" sz="1200"/>
                <a:t>);</a:t>
              </a:r>
            </a:p>
            <a:p>
              <a:r>
                <a:rPr lang="en-US" altLang="zh-CN" sz="1200"/>
                <a:t>        var geometry = new THREE.BoxGeometry(1, 1, 1);</a:t>
              </a:r>
            </a:p>
            <a:p>
              <a:r>
                <a:rPr lang="en-US" altLang="zh-CN" sz="1200"/>
                <a:t>        var material = new THREE.MeshBasicMaterial({</a:t>
              </a:r>
            </a:p>
            <a:p>
              <a:r>
                <a:rPr lang="en-US" altLang="zh-CN" sz="1200"/>
                <a:t>            color: 0x00ff00</a:t>
              </a:r>
            </a:p>
            <a:p>
              <a:r>
                <a:rPr lang="zh-CN" altLang="en-US" sz="1200"/>
                <a:t>        </a:t>
              </a:r>
              <a:r>
                <a:rPr lang="en-US" altLang="zh-CN" sz="1200"/>
                <a:t>});</a:t>
              </a:r>
            </a:p>
            <a:p>
              <a:r>
                <a:rPr lang="en-US" altLang="zh-CN" sz="1200"/>
                <a:t>        var cube = new THREE.Mesh(geometry, material);</a:t>
              </a:r>
            </a:p>
            <a:p>
              <a:r>
                <a:rPr lang="en-US" altLang="zh-CN" sz="1200"/>
                <a:t>        </a:t>
              </a:r>
              <a:r>
                <a:rPr lang="en-US" altLang="zh-CN" sz="1200" err="1"/>
                <a:t>scene.add</a:t>
              </a:r>
              <a:r>
                <a:rPr lang="en-US" altLang="zh-CN" sz="1200"/>
                <a:t>(cube);</a:t>
              </a:r>
            </a:p>
            <a:p>
              <a:r>
                <a:rPr lang="en-US" altLang="zh-CN" sz="1200"/>
                <a:t>        </a:t>
              </a:r>
              <a:r>
                <a:rPr lang="en-US" altLang="zh-CN" sz="1200" err="1"/>
                <a:t>camera.position.z</a:t>
              </a:r>
              <a:r>
                <a:rPr lang="en-US" altLang="zh-CN" sz="1200"/>
                <a:t> = 5;</a:t>
              </a:r>
            </a:p>
            <a:p>
              <a:r>
                <a:rPr lang="en-US" altLang="zh-CN" sz="1200"/>
                <a:t>        var render = function() {</a:t>
              </a:r>
            </a:p>
            <a:p>
              <a:r>
                <a:rPr lang="en-US" altLang="zh-CN" sz="1200"/>
                <a:t>            </a:t>
              </a:r>
              <a:r>
                <a:rPr lang="en-US" altLang="zh-CN" sz="1200" err="1"/>
                <a:t>requestAnimationFrame</a:t>
              </a:r>
              <a:r>
                <a:rPr lang="en-US" altLang="zh-CN" sz="1200"/>
                <a:t>(render);</a:t>
              </a:r>
            </a:p>
            <a:p>
              <a:r>
                <a:rPr lang="en-US" altLang="zh-CN" sz="1200"/>
                <a:t>            </a:t>
              </a:r>
              <a:r>
                <a:rPr lang="en-US" altLang="zh-CN" sz="1200" err="1"/>
                <a:t>cube.rotation.x</a:t>
              </a:r>
              <a:r>
                <a:rPr lang="en-US" altLang="zh-CN" sz="1200"/>
                <a:t> += 0.1;</a:t>
              </a:r>
            </a:p>
            <a:p>
              <a:r>
                <a:rPr lang="en-US" altLang="zh-CN" sz="1200"/>
                <a:t>            </a:t>
              </a:r>
              <a:r>
                <a:rPr lang="en-US" altLang="zh-CN" sz="1200" err="1"/>
                <a:t>cube.rotation.y</a:t>
              </a:r>
              <a:r>
                <a:rPr lang="en-US" altLang="zh-CN" sz="1200"/>
                <a:t> += 0.1;</a:t>
              </a:r>
            </a:p>
            <a:p>
              <a:r>
                <a:rPr lang="en-US" altLang="zh-CN" sz="1200"/>
                <a:t>            </a:t>
              </a:r>
              <a:r>
                <a:rPr lang="en-US" altLang="zh-CN" sz="1200" err="1"/>
                <a:t>renderer.render</a:t>
              </a:r>
              <a:r>
                <a:rPr lang="en-US" altLang="zh-CN" sz="1200"/>
                <a:t>(scene, camera);</a:t>
              </a:r>
            </a:p>
            <a:p>
              <a:r>
                <a:rPr lang="zh-CN" altLang="en-US" sz="1200"/>
                <a:t>        </a:t>
              </a:r>
              <a:r>
                <a:rPr lang="en-US" altLang="zh-CN" sz="1200"/>
                <a:t>};</a:t>
              </a:r>
            </a:p>
            <a:p>
              <a:r>
                <a:rPr lang="en-US" altLang="zh-CN" sz="1200"/>
                <a:t>        render();</a:t>
              </a:r>
              <a:endParaRPr lang="zh-CN" altLang="zh-CN" sz="1200">
                <a:solidFill>
                  <a:schemeClr val="bg1"/>
                </a:solidFill>
                <a:latin typeface="微软雅黑" pitchFamily="34" charset="-122"/>
                <a:ea typeface="微软雅黑" pitchFamily="34" charset="-122"/>
              </a:endParaRPr>
            </a:p>
          </p:txBody>
        </p:sp>
      </p:grpSp>
      <p:grpSp>
        <p:nvGrpSpPr>
          <p:cNvPr id="26" name="组合 25"/>
          <p:cNvGrpSpPr/>
          <p:nvPr/>
        </p:nvGrpSpPr>
        <p:grpSpPr>
          <a:xfrm>
            <a:off x="7956374" y="961814"/>
            <a:ext cx="720081" cy="717373"/>
            <a:chOff x="7887830" y="4602710"/>
            <a:chExt cx="1706304" cy="1575174"/>
          </a:xfrm>
          <a:solidFill>
            <a:srgbClr val="00B0F0"/>
          </a:solidFill>
        </p:grpSpPr>
        <p:sp>
          <p:nvSpPr>
            <p:cNvPr id="27" name="任意多边形 26"/>
            <p:cNvSpPr/>
            <p:nvPr/>
          </p:nvSpPr>
          <p:spPr>
            <a:xfrm>
              <a:off x="7887830" y="4602710"/>
              <a:ext cx="1706304" cy="1575174"/>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 fmla="*/ 0 w 1319348"/>
                <a:gd name="connsiteY0" fmla="*/ 5987 h 1299210"/>
                <a:gd name="connsiteX1" fmla="*/ 1319348 w 1319348"/>
                <a:gd name="connsiteY1" fmla="*/ 1299210 h 1299210"/>
                <a:gd name="connsiteX2" fmla="*/ 1319348 w 1319348"/>
                <a:gd name="connsiteY2" fmla="*/ 397873 h 1299210"/>
                <a:gd name="connsiteX3" fmla="*/ 908413 w 1319348"/>
                <a:gd name="connsiteY3" fmla="*/ 0 h 1299210"/>
                <a:gd name="connsiteX4" fmla="*/ 0 w 1319348"/>
                <a:gd name="connsiteY4" fmla="*/ 5987 h 1299210"/>
                <a:gd name="connsiteX0" fmla="*/ 0 w 1333635"/>
                <a:gd name="connsiteY0" fmla="*/ 1225 h 1299210"/>
                <a:gd name="connsiteX1" fmla="*/ 1333635 w 1333635"/>
                <a:gd name="connsiteY1" fmla="*/ 1299210 h 1299210"/>
                <a:gd name="connsiteX2" fmla="*/ 1333635 w 1333635"/>
                <a:gd name="connsiteY2" fmla="*/ 397873 h 1299210"/>
                <a:gd name="connsiteX3" fmla="*/ 922700 w 1333635"/>
                <a:gd name="connsiteY3" fmla="*/ 0 h 1299210"/>
                <a:gd name="connsiteX4" fmla="*/ 0 w 1333635"/>
                <a:gd name="connsiteY4" fmla="*/ 1225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5" h="1299210">
                  <a:moveTo>
                    <a:pt x="0" y="1225"/>
                  </a:moveTo>
                  <a:lnTo>
                    <a:pt x="1333635" y="1299210"/>
                  </a:lnTo>
                  <a:lnTo>
                    <a:pt x="1333635" y="397873"/>
                  </a:lnTo>
                  <a:lnTo>
                    <a:pt x="922700" y="0"/>
                  </a:lnTo>
                  <a:lnTo>
                    <a:pt x="0" y="122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8" name="矩形 27"/>
            <p:cNvSpPr/>
            <p:nvPr/>
          </p:nvSpPr>
          <p:spPr>
            <a:xfrm rot="2637414">
              <a:off x="8366205" y="4960209"/>
              <a:ext cx="1192463" cy="540641"/>
            </a:xfrm>
            <a:prstGeom prst="rect">
              <a:avLst/>
            </a:prstGeom>
            <a:grpFill/>
          </p:spPr>
          <p:txBody>
            <a:bodyPr wrap="square">
              <a:spAutoFit/>
            </a:bodyPr>
            <a:lstStyle/>
            <a:p>
              <a:r>
                <a:rPr lang="zh-CN" altLang="en-US" sz="1000">
                  <a:solidFill>
                    <a:schemeClr val="bg1"/>
                  </a:solidFill>
                  <a:latin typeface="微软雅黑" pitchFamily="34" charset="-122"/>
                  <a:ea typeface="微软雅黑" pitchFamily="34" charset="-122"/>
                </a:rPr>
                <a:t>效果</a:t>
              </a:r>
              <a:endParaRPr lang="zh-CN" altLang="en-US" sz="800">
                <a:solidFill>
                  <a:schemeClr val="bg1"/>
                </a:solidFill>
                <a:latin typeface="微软雅黑" pitchFamily="34" charset="-122"/>
                <a:ea typeface="微软雅黑" pitchFamily="34" charset="-122"/>
              </a:endParaRPr>
            </a:p>
          </p:txBody>
        </p:sp>
      </p:grpSp>
      <p:sp>
        <p:nvSpPr>
          <p:cNvPr id="15"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prstClr val="black"/>
                </a:solidFill>
                <a:latin typeface="微软雅黑" panose="020B0503020204020204" pitchFamily="34" charset="-122"/>
                <a:ea typeface="微软雅黑" panose="020B0503020204020204" pitchFamily="34" charset="-122"/>
              </a:rPr>
              <a:t>主要构成</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07544" y="245001"/>
            <a:ext cx="360000" cy="360000"/>
            <a:chOff x="1965186" y="1419622"/>
            <a:chExt cx="302558" cy="314067"/>
          </a:xfrm>
        </p:grpSpPr>
        <p:sp>
          <p:nvSpPr>
            <p:cNvPr id="30" name="矩形 29"/>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6391005" y="1203598"/>
            <a:ext cx="1909453" cy="2042489"/>
          </a:xfrm>
          <a:prstGeom prst="rect">
            <a:avLst/>
          </a:prstGeom>
        </p:spPr>
      </p:pic>
      <p:grpSp>
        <p:nvGrpSpPr>
          <p:cNvPr id="32" name="组合 31"/>
          <p:cNvGrpSpPr/>
          <p:nvPr/>
        </p:nvGrpSpPr>
        <p:grpSpPr>
          <a:xfrm>
            <a:off x="5234684" y="984464"/>
            <a:ext cx="720810" cy="717373"/>
            <a:chOff x="1164675" y="4643964"/>
            <a:chExt cx="1708031" cy="1575174"/>
          </a:xfrm>
          <a:solidFill>
            <a:srgbClr val="00B0F0"/>
          </a:solidFill>
        </p:grpSpPr>
        <p:sp>
          <p:nvSpPr>
            <p:cNvPr id="33" name="任意多边形 32"/>
            <p:cNvSpPr/>
            <p:nvPr/>
          </p:nvSpPr>
          <p:spPr>
            <a:xfrm>
              <a:off x="1164675" y="4643964"/>
              <a:ext cx="1706304" cy="1575174"/>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 fmla="*/ 0 w 1319348"/>
                <a:gd name="connsiteY0" fmla="*/ 5987 h 1299210"/>
                <a:gd name="connsiteX1" fmla="*/ 1319348 w 1319348"/>
                <a:gd name="connsiteY1" fmla="*/ 1299210 h 1299210"/>
                <a:gd name="connsiteX2" fmla="*/ 1319348 w 1319348"/>
                <a:gd name="connsiteY2" fmla="*/ 397873 h 1299210"/>
                <a:gd name="connsiteX3" fmla="*/ 908413 w 1319348"/>
                <a:gd name="connsiteY3" fmla="*/ 0 h 1299210"/>
                <a:gd name="connsiteX4" fmla="*/ 0 w 1319348"/>
                <a:gd name="connsiteY4" fmla="*/ 5987 h 1299210"/>
                <a:gd name="connsiteX0" fmla="*/ 0 w 1333635"/>
                <a:gd name="connsiteY0" fmla="*/ 1225 h 1299210"/>
                <a:gd name="connsiteX1" fmla="*/ 1333635 w 1333635"/>
                <a:gd name="connsiteY1" fmla="*/ 1299210 h 1299210"/>
                <a:gd name="connsiteX2" fmla="*/ 1333635 w 1333635"/>
                <a:gd name="connsiteY2" fmla="*/ 397873 h 1299210"/>
                <a:gd name="connsiteX3" fmla="*/ 922700 w 1333635"/>
                <a:gd name="connsiteY3" fmla="*/ 0 h 1299210"/>
                <a:gd name="connsiteX4" fmla="*/ 0 w 1333635"/>
                <a:gd name="connsiteY4" fmla="*/ 1225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5" h="1299210">
                  <a:moveTo>
                    <a:pt x="0" y="1225"/>
                  </a:moveTo>
                  <a:lnTo>
                    <a:pt x="1333635" y="1299210"/>
                  </a:lnTo>
                  <a:lnTo>
                    <a:pt x="1333635" y="397873"/>
                  </a:lnTo>
                  <a:lnTo>
                    <a:pt x="922700" y="0"/>
                  </a:lnTo>
                  <a:lnTo>
                    <a:pt x="0" y="122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4" name="矩形 33"/>
            <p:cNvSpPr/>
            <p:nvPr/>
          </p:nvSpPr>
          <p:spPr>
            <a:xfrm rot="2637414">
              <a:off x="1680243" y="4923018"/>
              <a:ext cx="1192463" cy="540641"/>
            </a:xfrm>
            <a:prstGeom prst="rect">
              <a:avLst/>
            </a:prstGeom>
            <a:grpFill/>
          </p:spPr>
          <p:txBody>
            <a:bodyPr wrap="square">
              <a:spAutoFit/>
            </a:bodyPr>
            <a:lstStyle/>
            <a:p>
              <a:r>
                <a:rPr lang="zh-CN" altLang="en-US" sz="1000">
                  <a:solidFill>
                    <a:schemeClr val="bg1"/>
                  </a:solidFill>
                  <a:latin typeface="微软雅黑" pitchFamily="34" charset="-122"/>
                  <a:ea typeface="微软雅黑" pitchFamily="34" charset="-122"/>
                </a:rPr>
                <a:t>组合</a:t>
              </a:r>
              <a:endParaRPr lang="zh-CN" altLang="en-US" sz="80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86623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50" fill="hold"/>
                                        <p:tgtEl>
                                          <p:spTgt spid="29"/>
                                        </p:tgtEl>
                                        <p:attrNameLst>
                                          <p:attrName>ppt_w</p:attrName>
                                        </p:attrNameLst>
                                      </p:cBhvr>
                                      <p:tavLst>
                                        <p:tav tm="0">
                                          <p:val>
                                            <p:fltVal val="0"/>
                                          </p:val>
                                        </p:tav>
                                        <p:tav tm="100000">
                                          <p:val>
                                            <p:strVal val="#ppt_w"/>
                                          </p:val>
                                        </p:tav>
                                      </p:tavLst>
                                    </p:anim>
                                    <p:anim calcmode="lin" valueType="num">
                                      <p:cBhvr>
                                        <p:cTn id="8" dur="350" fill="hold"/>
                                        <p:tgtEl>
                                          <p:spTgt spid="29"/>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 calcmode="lin" valueType="num">
                                      <p:cBhvr>
                                        <p:cTn id="12" dur="4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5"/>
                                        </p:tgtEl>
                                        <p:attrNameLst>
                                          <p:attrName>ppt_y</p:attrName>
                                        </p:attrNameLst>
                                      </p:cBhvr>
                                      <p:tavLst>
                                        <p:tav tm="0">
                                          <p:val>
                                            <p:strVal val="#ppt_y"/>
                                          </p:val>
                                        </p:tav>
                                        <p:tav tm="100000">
                                          <p:val>
                                            <p:strVal val="#ppt_y"/>
                                          </p:val>
                                        </p:tav>
                                      </p:tavLst>
                                    </p:anim>
                                    <p:anim calcmode="lin" valueType="num">
                                      <p:cBhvr>
                                        <p:cTn id="14" dur="4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5"/>
                                        </p:tgtEl>
                                      </p:cBhvr>
                                    </p:animEffect>
                                  </p:childTnLst>
                                </p:cTn>
                              </p:par>
                            </p:childTnLst>
                          </p:cTn>
                        </p:par>
                        <p:par>
                          <p:cTn id="17" fill="hold">
                            <p:stCondLst>
                              <p:cond delay="870"/>
                            </p:stCondLst>
                            <p:childTnLst>
                              <p:par>
                                <p:cTn id="18" presetID="18" presetClass="entr" presetSubtype="6"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strips(downRight)">
                                      <p:cBhvr>
                                        <p:cTn id="20" dur="1000"/>
                                        <p:tgtEl>
                                          <p:spTgt spid="16"/>
                                        </p:tgtEl>
                                      </p:cBhvr>
                                    </p:animEffect>
                                  </p:childTnLst>
                                </p:cTn>
                              </p:par>
                              <p:par>
                                <p:cTn id="21" presetID="16" presetClass="entr" presetSubtype="37"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Effect transition="in" filter="barn(outVertical)">
                                      <p:cBhvr>
                                        <p:cTn id="23" dur="1000"/>
                                        <p:tgtEl>
                                          <p:spTgt spid="19"/>
                                        </p:tgtEl>
                                      </p:cBhvr>
                                    </p:animEffect>
                                  </p:childTnLst>
                                </p:cTn>
                              </p:par>
                              <p:par>
                                <p:cTn id="24" presetID="47" presetClass="entr" presetSubtype="0" fill="hold" nodeType="withEffect">
                                  <p:stCondLst>
                                    <p:cond delay="170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600"/>
                                        <p:tgtEl>
                                          <p:spTgt spid="26"/>
                                        </p:tgtEl>
                                      </p:cBhvr>
                                    </p:animEffect>
                                    <p:anim calcmode="lin" valueType="num">
                                      <p:cBhvr>
                                        <p:cTn id="27" dur="600" fill="hold"/>
                                        <p:tgtEl>
                                          <p:spTgt spid="26"/>
                                        </p:tgtEl>
                                        <p:attrNameLst>
                                          <p:attrName>ppt_x</p:attrName>
                                        </p:attrNameLst>
                                      </p:cBhvr>
                                      <p:tavLst>
                                        <p:tav tm="0">
                                          <p:val>
                                            <p:strVal val="#ppt_x"/>
                                          </p:val>
                                        </p:tav>
                                        <p:tav tm="100000">
                                          <p:val>
                                            <p:strVal val="#ppt_x"/>
                                          </p:val>
                                        </p:tav>
                                      </p:tavLst>
                                    </p:anim>
                                    <p:anim calcmode="lin" valueType="num">
                                      <p:cBhvr>
                                        <p:cTn id="28" dur="600" fill="hold"/>
                                        <p:tgtEl>
                                          <p:spTgt spid="26"/>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17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600"/>
                                        <p:tgtEl>
                                          <p:spTgt spid="32"/>
                                        </p:tgtEl>
                                      </p:cBhvr>
                                    </p:animEffect>
                                    <p:anim calcmode="lin" valueType="num">
                                      <p:cBhvr>
                                        <p:cTn id="32" dur="600" fill="hold"/>
                                        <p:tgtEl>
                                          <p:spTgt spid="32"/>
                                        </p:tgtEl>
                                        <p:attrNameLst>
                                          <p:attrName>ppt_x</p:attrName>
                                        </p:attrNameLst>
                                      </p:cBhvr>
                                      <p:tavLst>
                                        <p:tav tm="0">
                                          <p:val>
                                            <p:strVal val="#ppt_x"/>
                                          </p:val>
                                        </p:tav>
                                        <p:tav tm="100000">
                                          <p:val>
                                            <p:strVal val="#ppt_x"/>
                                          </p:val>
                                        </p:tav>
                                      </p:tavLst>
                                    </p:anim>
                                    <p:anim calcmode="lin" valueType="num">
                                      <p:cBhvr>
                                        <p:cTn id="33" dur="6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467544" y="637836"/>
            <a:ext cx="7477926" cy="3831285"/>
            <a:chOff x="370633" y="2138765"/>
            <a:chExt cx="3820096" cy="1860076"/>
          </a:xfrm>
        </p:grpSpPr>
        <p:sp>
          <p:nvSpPr>
            <p:cNvPr id="22" name="矩形 21"/>
            <p:cNvSpPr/>
            <p:nvPr/>
          </p:nvSpPr>
          <p:spPr>
            <a:xfrm>
              <a:off x="370633" y="2396263"/>
              <a:ext cx="3820096" cy="1602578"/>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a:lnSpc>
                  <a:spcPct val="150000"/>
                </a:lnSpc>
              </a:pPr>
              <a:r>
                <a:rPr lang="zh-CN" altLang="en-US" sz="1200" smtClean="0">
                  <a:solidFill>
                    <a:schemeClr val="tx1">
                      <a:lumMod val="95000"/>
                      <a:lumOff val="5000"/>
                    </a:schemeClr>
                  </a:solidFill>
                  <a:latin typeface="微软雅黑" pitchFamily="34" charset="-122"/>
                  <a:ea typeface="微软雅黑" pitchFamily="34" charset="-122"/>
                </a:rPr>
                <a:t> </a:t>
              </a:r>
              <a:r>
                <a:rPr lang="en-US" altLang="zh-CN" sz="1200"/>
                <a:t>new THREE.Scene</a:t>
              </a:r>
              <a:r>
                <a:rPr lang="en-US" altLang="zh-CN" sz="1200" smtClean="0"/>
                <a:t>();</a:t>
              </a:r>
            </a:p>
            <a:p>
              <a:pPr>
                <a:lnSpc>
                  <a:spcPct val="150000"/>
                </a:lnSpc>
              </a:pPr>
              <a:endParaRPr lang="zh-CN" altLang="en-US" sz="1200">
                <a:latin typeface="微软雅黑" pitchFamily="34" charset="-122"/>
                <a:ea typeface="微软雅黑" pitchFamily="34" charset="-122"/>
              </a:endParaRPr>
            </a:p>
            <a:p>
              <a:r>
                <a:rPr lang="zh-CN" altLang="en-US" sz="1200"/>
                <a:t>（</a:t>
              </a:r>
              <a:r>
                <a:rPr lang="en-US" altLang="zh-CN" sz="1200"/>
                <a:t>1</a:t>
              </a:r>
              <a:r>
                <a:rPr lang="zh-CN" altLang="en-US" sz="1200"/>
                <a:t>）</a:t>
              </a:r>
              <a:r>
                <a:rPr lang="en-US" altLang="zh-CN" sz="1200" b="1"/>
                <a:t>THREE.Scene </a:t>
              </a:r>
              <a:r>
                <a:rPr lang="zh-CN" altLang="en-US" sz="1200"/>
                <a:t>对象是所有不同对象的容器，也就是说该对象保存所有物体、光源、摄像机以及渲染所需的其他对象。</a:t>
              </a:r>
            </a:p>
            <a:p>
              <a:r>
                <a:rPr lang="zh-CN" altLang="en-US" sz="1200"/>
                <a:t>（</a:t>
              </a:r>
              <a:r>
                <a:rPr lang="en-US" altLang="zh-CN" sz="1200"/>
                <a:t>2</a:t>
              </a:r>
              <a:r>
                <a:rPr lang="zh-CN" altLang="en-US" sz="1200"/>
                <a:t>）</a:t>
              </a:r>
              <a:r>
                <a:rPr lang="en-US" altLang="zh-CN" sz="1200" b="1"/>
                <a:t>THREE.Scene</a:t>
              </a:r>
              <a:r>
                <a:rPr lang="en-US" altLang="zh-CN" sz="1200"/>
                <a:t> </a:t>
              </a:r>
              <a:r>
                <a:rPr lang="zh-CN" altLang="en-US" sz="1200"/>
                <a:t>对象又是被称为场景图，它不仅仅是一个对象数组，还包含了整个场景图树形结构中的所有节点：</a:t>
              </a:r>
            </a:p>
            <a:p>
              <a:r>
                <a:rPr lang="zh-CN" altLang="en-US" sz="1200"/>
                <a:t>每个添加到 </a:t>
              </a:r>
              <a:r>
                <a:rPr lang="en-US" altLang="zh-CN" sz="1200" b="1"/>
                <a:t>Three.js</a:t>
              </a:r>
              <a:r>
                <a:rPr lang="en-US" altLang="zh-CN" sz="1200"/>
                <a:t> </a:t>
              </a:r>
              <a:r>
                <a:rPr lang="zh-CN" altLang="en-US" sz="1200"/>
                <a:t>场景的对象，甚至包括 </a:t>
              </a:r>
              <a:r>
                <a:rPr lang="en-US" altLang="zh-CN" sz="1200" b="1"/>
                <a:t>THREE.Scene</a:t>
              </a:r>
              <a:r>
                <a:rPr lang="en-US" altLang="zh-CN" sz="1200"/>
                <a:t> </a:t>
              </a:r>
              <a:r>
                <a:rPr lang="zh-CN" altLang="en-US" sz="1200"/>
                <a:t>本身都是继承自一个名为</a:t>
              </a:r>
              <a:r>
                <a:rPr lang="zh-CN" altLang="en-US" sz="1200" b="1"/>
                <a:t> </a:t>
              </a:r>
              <a:r>
                <a:rPr lang="en-US" altLang="zh-CN" sz="1200" b="1"/>
                <a:t>THREE.Object3D</a:t>
              </a:r>
              <a:r>
                <a:rPr lang="en-US" altLang="zh-CN" sz="1200"/>
                <a:t> </a:t>
              </a:r>
              <a:r>
                <a:rPr lang="zh-CN" altLang="en-US" sz="1200"/>
                <a:t>的对象。</a:t>
              </a:r>
            </a:p>
            <a:p>
              <a:r>
                <a:rPr lang="zh-CN" altLang="en-US" sz="1200"/>
                <a:t>每个 </a:t>
              </a:r>
              <a:r>
                <a:rPr lang="en-US" altLang="zh-CN" sz="1200" b="1"/>
                <a:t>THREE.Object3D</a:t>
              </a:r>
              <a:r>
                <a:rPr lang="en-US" altLang="zh-CN" sz="1200"/>
                <a:t> </a:t>
              </a:r>
              <a:r>
                <a:rPr lang="zh-CN" altLang="en-US" sz="1200"/>
                <a:t>对象也可以有自己的子对象，我们可以使用它的子对象来创建一个 </a:t>
              </a:r>
              <a:r>
                <a:rPr lang="en-US" altLang="zh-CN" sz="1200" b="1"/>
                <a:t>Three.js</a:t>
              </a:r>
              <a:r>
                <a:rPr lang="en-US" altLang="zh-CN" sz="1200"/>
                <a:t> </a:t>
              </a:r>
              <a:r>
                <a:rPr lang="zh-CN" altLang="en-US" sz="1200"/>
                <a:t>能解释和渲染的对象树</a:t>
              </a:r>
              <a:r>
                <a:rPr lang="zh-CN" altLang="en-US" sz="1200" smtClean="0"/>
                <a:t>。</a:t>
              </a:r>
              <a:endParaRPr lang="en-US" altLang="zh-CN" sz="1200" smtClean="0"/>
            </a:p>
            <a:p>
              <a:endParaRPr lang="en-US" altLang="zh-CN" sz="1200">
                <a:solidFill>
                  <a:schemeClr val="tx1">
                    <a:lumMod val="95000"/>
                    <a:lumOff val="5000"/>
                  </a:schemeClr>
                </a:solidFill>
                <a:latin typeface="微软雅黑" pitchFamily="34" charset="-122"/>
                <a:ea typeface="微软雅黑" pitchFamily="34" charset="-122"/>
              </a:endParaRPr>
            </a:p>
            <a:p>
              <a:r>
                <a:rPr lang="en-US" altLang="zh-CN" sz="1200"/>
                <a:t>1.scene.add(obj);   </a:t>
              </a:r>
              <a:r>
                <a:rPr lang="zh-CN" altLang="en-US" sz="1200"/>
                <a:t>在场景中添加物体</a:t>
              </a:r>
            </a:p>
            <a:p>
              <a:r>
                <a:rPr lang="en-US" altLang="zh-CN" sz="1200"/>
                <a:t>2.scene.remove(obj);   </a:t>
              </a:r>
              <a:r>
                <a:rPr lang="zh-CN" altLang="en-US" sz="1200"/>
                <a:t>在场景中移除物体</a:t>
              </a:r>
            </a:p>
            <a:p>
              <a:r>
                <a:rPr lang="en-US" altLang="zh-CN" sz="1200"/>
                <a:t>3.scene.children();  </a:t>
              </a:r>
              <a:r>
                <a:rPr lang="zh-CN" altLang="en-US" sz="1200"/>
                <a:t>获取场景中所有子对象的列表</a:t>
              </a:r>
            </a:p>
            <a:p>
              <a:r>
                <a:rPr lang="en-US" altLang="zh-CN" sz="1200"/>
                <a:t>4.scene.getChildByName();</a:t>
              </a:r>
              <a:r>
                <a:rPr lang="zh-CN" altLang="en-US" sz="1200"/>
                <a:t>　　利用</a:t>
              </a:r>
              <a:r>
                <a:rPr lang="en-US" altLang="zh-CN" sz="1200"/>
                <a:t>name</a:t>
              </a:r>
              <a:r>
                <a:rPr lang="zh-CN" altLang="en-US" sz="1200"/>
                <a:t>属性，获取场景中某个特定的物体</a:t>
              </a:r>
            </a:p>
            <a:p>
              <a:endParaRPr lang="en-US" altLang="zh-CN" sz="1200">
                <a:solidFill>
                  <a:schemeClr val="tx1">
                    <a:lumMod val="95000"/>
                    <a:lumOff val="5000"/>
                  </a:schemeClr>
                </a:solidFill>
                <a:latin typeface="微软雅黑" pitchFamily="34" charset="-122"/>
                <a:ea typeface="微软雅黑" pitchFamily="34" charset="-122"/>
              </a:endParaRPr>
            </a:p>
          </p:txBody>
        </p:sp>
        <p:sp>
          <p:nvSpPr>
            <p:cNvPr id="23" name="文本框 24"/>
            <p:cNvSpPr txBox="1"/>
            <p:nvPr/>
          </p:nvSpPr>
          <p:spPr>
            <a:xfrm>
              <a:off x="465927" y="2138765"/>
              <a:ext cx="339186" cy="164367"/>
            </a:xfrm>
            <a:prstGeom prst="rect">
              <a:avLst/>
            </a:prstGeom>
            <a:noFill/>
          </p:spPr>
          <p:txBody>
            <a:bodyPr wrap="none" rtlCol="0">
              <a:spAutoFit/>
            </a:bodyPr>
            <a:lstStyle/>
            <a:p>
              <a:r>
                <a:rPr lang="en-US" altLang="zh-CN" sz="1600" smtClean="0"/>
                <a:t>scene</a:t>
              </a:r>
              <a:endParaRPr lang="zh-CN" altLang="en-US" sz="1500">
                <a:latin typeface="微软雅黑" pitchFamily="34" charset="-122"/>
                <a:ea typeface="微软雅黑" pitchFamily="34" charset="-122"/>
              </a:endParaRPr>
            </a:p>
          </p:txBody>
        </p:sp>
      </p:grpSp>
      <p:sp>
        <p:nvSpPr>
          <p:cNvPr id="42" name="TextBox 108"/>
          <p:cNvSpPr txBox="1">
            <a:spLocks noChangeArrowheads="1"/>
          </p:cNvSpPr>
          <p:nvPr/>
        </p:nvSpPr>
        <p:spPr bwMode="auto">
          <a:xfrm>
            <a:off x="539552" y="26749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场景</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107544" y="245001"/>
            <a:ext cx="360000" cy="360000"/>
            <a:chOff x="1965186" y="1419622"/>
            <a:chExt cx="302558" cy="314067"/>
          </a:xfrm>
        </p:grpSpPr>
        <p:sp>
          <p:nvSpPr>
            <p:cNvPr id="44" name="矩形 43"/>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Rectangle 12"/>
          <p:cNvSpPr/>
          <p:nvPr/>
        </p:nvSpPr>
        <p:spPr>
          <a:xfrm>
            <a:off x="590946" y="1282613"/>
            <a:ext cx="1189873"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t>构造函数</a:t>
            </a:r>
            <a:endParaRPr lang="en-US" sz="1200"/>
          </a:p>
        </p:txBody>
      </p:sp>
      <p:sp>
        <p:nvSpPr>
          <p:cNvPr id="48" name="Rectangle 12"/>
          <p:cNvSpPr/>
          <p:nvPr/>
        </p:nvSpPr>
        <p:spPr>
          <a:xfrm>
            <a:off x="571528" y="1800520"/>
            <a:ext cx="1189873"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说得专业点</a:t>
            </a:r>
            <a:endParaRPr lang="en-US" sz="1200"/>
          </a:p>
        </p:txBody>
      </p:sp>
      <p:sp>
        <p:nvSpPr>
          <p:cNvPr id="49" name="Rectangle 12"/>
          <p:cNvSpPr/>
          <p:nvPr/>
        </p:nvSpPr>
        <p:spPr>
          <a:xfrm>
            <a:off x="590945" y="3291830"/>
            <a:ext cx="1189873"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常用方法</a:t>
            </a:r>
            <a:endParaRPr lang="en-US" sz="1200"/>
          </a:p>
        </p:txBody>
      </p:sp>
    </p:spTree>
    <p:extLst>
      <p:ext uri="{BB962C8B-B14F-4D97-AF65-F5344CB8AC3E}">
        <p14:creationId xmlns:p14="http://schemas.microsoft.com/office/powerpoint/2010/main" val="2549021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350" fill="hold"/>
                                        <p:tgtEl>
                                          <p:spTgt spid="43"/>
                                        </p:tgtEl>
                                        <p:attrNameLst>
                                          <p:attrName>ppt_w</p:attrName>
                                        </p:attrNameLst>
                                      </p:cBhvr>
                                      <p:tavLst>
                                        <p:tav tm="0">
                                          <p:val>
                                            <p:fltVal val="0"/>
                                          </p:val>
                                        </p:tav>
                                        <p:tav tm="100000">
                                          <p:val>
                                            <p:strVal val="#ppt_w"/>
                                          </p:val>
                                        </p:tav>
                                      </p:tavLst>
                                    </p:anim>
                                    <p:anim calcmode="lin" valueType="num">
                                      <p:cBhvr>
                                        <p:cTn id="8" dur="350" fill="hold"/>
                                        <p:tgtEl>
                                          <p:spTgt spid="43"/>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2"/>
                                        </p:tgtEl>
                                        <p:attrNameLst>
                                          <p:attrName>ppt_y</p:attrName>
                                        </p:attrNameLst>
                                      </p:cBhvr>
                                      <p:tavLst>
                                        <p:tav tm="0">
                                          <p:val>
                                            <p:strVal val="#ppt_y"/>
                                          </p:val>
                                        </p:tav>
                                        <p:tav tm="100000">
                                          <p:val>
                                            <p:strVal val="#ppt_y"/>
                                          </p:val>
                                        </p:tav>
                                      </p:tavLst>
                                    </p:anim>
                                    <p:anim calcmode="lin" valueType="num">
                                      <p:cBhvr>
                                        <p:cTn id="14"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2"/>
                                        </p:tgtEl>
                                      </p:cBhvr>
                                    </p:animEffect>
                                  </p:childTnLst>
                                </p:cTn>
                              </p:par>
                              <p:par>
                                <p:cTn id="17" presetID="2" presetClass="entr" presetSubtype="8"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p:cNvSpPr/>
          <p:nvPr/>
        </p:nvSpPr>
        <p:spPr>
          <a:xfrm>
            <a:off x="387246" y="1279805"/>
            <a:ext cx="7065073" cy="3393237"/>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a:lnSpc>
                <a:spcPct val="150000"/>
              </a:lnSpc>
            </a:pPr>
            <a:r>
              <a:rPr lang="en-US" altLang="zh-CN" sz="1200" smtClean="0"/>
              <a:t>new THREE.WebGLRenderer(parameters); parameters</a:t>
            </a:r>
            <a:r>
              <a:rPr lang="zh-CN" altLang="en-US" sz="1200" smtClean="0"/>
              <a:t>可选的对象有效的参数如下 </a:t>
            </a:r>
            <a:r>
              <a:rPr lang="en-US" altLang="zh-CN" sz="1200" smtClean="0"/>
              <a:t>:</a:t>
            </a:r>
          </a:p>
          <a:p>
            <a:pPr>
              <a:lnSpc>
                <a:spcPct val="150000"/>
              </a:lnSpc>
            </a:pPr>
            <a:r>
              <a:rPr lang="en-US" altLang="zh-CN" sz="1200" smtClean="0"/>
              <a:t>alpha </a:t>
            </a:r>
            <a:r>
              <a:rPr lang="zh-CN" altLang="en-US" sz="1200"/>
              <a:t> 画布是否包含透明缓冲区，默认</a:t>
            </a:r>
            <a:r>
              <a:rPr lang="en-US" altLang="zh-CN" sz="1200" smtClean="0"/>
              <a:t>false</a:t>
            </a:r>
          </a:p>
          <a:p>
            <a:pPr>
              <a:lnSpc>
                <a:spcPct val="150000"/>
              </a:lnSpc>
            </a:pPr>
            <a:r>
              <a:rPr lang="en-US" altLang="zh-CN" sz="1200" smtClean="0"/>
              <a:t> precision </a:t>
            </a:r>
            <a:r>
              <a:rPr lang="zh-CN" altLang="en-US" sz="1200" smtClean="0"/>
              <a:t>阴影</a:t>
            </a:r>
            <a:r>
              <a:rPr lang="zh-CN" altLang="en-US" sz="1200"/>
              <a:t>精度</a:t>
            </a:r>
            <a:r>
              <a:rPr lang="en-US" altLang="zh-CN" sz="1200"/>
              <a:t>,highp/mediump/lowp </a:t>
            </a:r>
            <a:r>
              <a:rPr lang="zh-CN" altLang="en-US" sz="1200"/>
              <a:t>默认</a:t>
            </a:r>
            <a:r>
              <a:rPr lang="en-US" altLang="zh-CN" sz="1200"/>
              <a:t>highp - alpha </a:t>
            </a:r>
            <a:r>
              <a:rPr lang="zh-CN" altLang="en-US" sz="1200"/>
              <a:t>画布是否包含透明缓冲区，默认</a:t>
            </a:r>
            <a:r>
              <a:rPr lang="en-US" altLang="zh-CN" sz="1200"/>
              <a:t>false - premultipliedAlpha </a:t>
            </a:r>
            <a:r>
              <a:rPr lang="zh-CN" altLang="en-US" sz="1200"/>
              <a:t>渲染器是否会假设颜色具有预乘透明度，默认</a:t>
            </a:r>
            <a:r>
              <a:rPr lang="en-US" altLang="zh-CN" sz="1200"/>
              <a:t>true - antialias </a:t>
            </a:r>
            <a:r>
              <a:rPr lang="zh-CN" altLang="en-US" sz="1200"/>
              <a:t>执行反别名，默认</a:t>
            </a:r>
            <a:r>
              <a:rPr lang="en-US" altLang="zh-CN" sz="1200"/>
              <a:t>false - stencil </a:t>
            </a:r>
            <a:r>
              <a:rPr lang="zh-CN" altLang="en-US" sz="1200"/>
              <a:t>绘图缓冲区是否有至少</a:t>
            </a:r>
            <a:r>
              <a:rPr lang="en-US" altLang="zh-CN" sz="1200"/>
              <a:t>8</a:t>
            </a:r>
            <a:r>
              <a:rPr lang="zh-CN" altLang="en-US" sz="1200"/>
              <a:t>位的</a:t>
            </a:r>
            <a:r>
              <a:rPr lang="en-US" altLang="zh-CN" sz="1200"/>
              <a:t>stencil buffer - preserveDrawingBuffer </a:t>
            </a:r>
            <a:r>
              <a:rPr lang="zh-CN" altLang="en-US" sz="1200"/>
              <a:t>是否保留缓冲区，直到手动清除或覆盖。默认</a:t>
            </a:r>
            <a:r>
              <a:rPr lang="en-US" altLang="zh-CN" sz="1200"/>
              <a:t>false</a:t>
            </a:r>
          </a:p>
          <a:p>
            <a:pPr>
              <a:lnSpc>
                <a:spcPct val="150000"/>
              </a:lnSpc>
            </a:pPr>
            <a:r>
              <a:rPr lang="en-US" altLang="zh-CN" sz="1200"/>
              <a:t>a</a:t>
            </a:r>
            <a:r>
              <a:rPr lang="en-US" altLang="zh-CN" sz="1200" smtClean="0"/>
              <a:t>ntialias  </a:t>
            </a:r>
            <a:r>
              <a:rPr lang="zh-CN" altLang="en-US" sz="1200" smtClean="0"/>
              <a:t>抗锯齿</a:t>
            </a:r>
          </a:p>
          <a:p>
            <a:r>
              <a:rPr lang="en-US" altLang="zh-CN" sz="1200" smtClean="0"/>
              <a:t>powerPreference </a:t>
            </a:r>
            <a:r>
              <a:rPr lang="zh-CN" altLang="en-US" sz="1200"/>
              <a:t>向用户代理提供提示，指示适用于此</a:t>
            </a:r>
            <a:r>
              <a:rPr lang="en-US" altLang="zh-CN" sz="1200"/>
              <a:t>WebGL</a:t>
            </a:r>
            <a:r>
              <a:rPr lang="zh-CN" altLang="en-US" sz="1200"/>
              <a:t>上下文的</a:t>
            </a:r>
            <a:r>
              <a:rPr lang="en-US" altLang="zh-CN" sz="1200"/>
              <a:t>GPU</a:t>
            </a:r>
            <a:r>
              <a:rPr lang="zh-CN" altLang="en-US" sz="1200"/>
              <a:t>配置。可以是“</a:t>
            </a:r>
            <a:r>
              <a:rPr lang="en-US" altLang="zh-CN" sz="1200"/>
              <a:t>high-performance”</a:t>
            </a:r>
            <a:r>
              <a:rPr lang="zh-CN" altLang="en-US" sz="1200"/>
              <a:t>，“</a:t>
            </a:r>
            <a:r>
              <a:rPr lang="en-US" altLang="zh-CN" sz="1200"/>
              <a:t>low-power”</a:t>
            </a:r>
            <a:r>
              <a:rPr lang="zh-CN" altLang="en-US" sz="1200"/>
              <a:t>或“默认”。默认为“</a:t>
            </a:r>
            <a:r>
              <a:rPr lang="en-US" altLang="zh-CN" sz="1200"/>
              <a:t>default”</a:t>
            </a:r>
            <a:r>
              <a:rPr lang="zh-CN" altLang="en-US" sz="1200" smtClean="0"/>
              <a:t>。</a:t>
            </a:r>
            <a:endParaRPr lang="en-US" altLang="zh-CN" sz="1200" smtClean="0"/>
          </a:p>
          <a:p>
            <a:r>
              <a:rPr lang="zh-CN" altLang="en-US" sz="1200" smtClean="0"/>
              <a:t> </a:t>
            </a:r>
            <a:r>
              <a:rPr lang="en-US" altLang="zh-CN" sz="1200" smtClean="0"/>
              <a:t>depth </a:t>
            </a:r>
            <a:r>
              <a:rPr lang="zh-CN" altLang="en-US" sz="1200"/>
              <a:t>绘图缓冲区具有至少</a:t>
            </a:r>
            <a:r>
              <a:rPr lang="en-US" altLang="zh-CN" sz="1200"/>
              <a:t>16</a:t>
            </a:r>
            <a:r>
              <a:rPr lang="zh-CN" altLang="en-US" sz="1200"/>
              <a:t>位的</a:t>
            </a:r>
            <a:r>
              <a:rPr lang="en-US" altLang="zh-CN" sz="1200"/>
              <a:t>depth buffer</a:t>
            </a:r>
            <a:r>
              <a:rPr lang="zh-CN" altLang="en-US" sz="1200"/>
              <a:t>。默认为</a:t>
            </a:r>
            <a:r>
              <a:rPr lang="en-US" altLang="zh-CN" sz="1200"/>
              <a:t>true </a:t>
            </a:r>
            <a:endParaRPr lang="en-US" altLang="zh-CN" sz="1200" smtClean="0"/>
          </a:p>
          <a:p>
            <a:r>
              <a:rPr lang="en-US" altLang="zh-CN" sz="1200"/>
              <a:t>logarithmicDepthBuffer  </a:t>
            </a:r>
            <a:r>
              <a:rPr lang="zh-CN" altLang="en-US" sz="1200"/>
              <a:t>是否使用对数深度缓冲区。如果在单个场景中处理规模的巨大差异，则可能需要使用它。默认值为</a:t>
            </a:r>
            <a:r>
              <a:rPr lang="en-US" altLang="zh-CN" sz="1200"/>
              <a:t>false ,</a:t>
            </a:r>
            <a:r>
              <a:rPr lang="zh-CN" altLang="en-US" sz="1200"/>
              <a:t>直接点就是解决闪烁的问题</a:t>
            </a:r>
            <a:endParaRPr lang="en-US" altLang="zh-CN" sz="1200"/>
          </a:p>
          <a:p>
            <a:endParaRPr lang="en-US" altLang="zh-CN" sz="1200"/>
          </a:p>
        </p:txBody>
      </p:sp>
      <p:sp>
        <p:nvSpPr>
          <p:cNvPr id="42" name="TextBox 108"/>
          <p:cNvSpPr txBox="1">
            <a:spLocks noChangeArrowheads="1"/>
          </p:cNvSpPr>
          <p:nvPr/>
        </p:nvSpPr>
        <p:spPr bwMode="auto">
          <a:xfrm>
            <a:off x="539552" y="267494"/>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渲染器</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107544" y="245001"/>
            <a:ext cx="360000" cy="360000"/>
            <a:chOff x="1965186" y="1419622"/>
            <a:chExt cx="302558" cy="314067"/>
          </a:xfrm>
        </p:grpSpPr>
        <p:sp>
          <p:nvSpPr>
            <p:cNvPr id="44" name="矩形 43"/>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Rectangle 12"/>
          <p:cNvSpPr/>
          <p:nvPr/>
        </p:nvSpPr>
        <p:spPr>
          <a:xfrm>
            <a:off x="467543" y="1290579"/>
            <a:ext cx="1189873"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t>构造函数</a:t>
            </a:r>
            <a:endParaRPr lang="en-US" sz="1200"/>
          </a:p>
        </p:txBody>
      </p:sp>
      <p:sp>
        <p:nvSpPr>
          <p:cNvPr id="28" name="文本框 24"/>
          <p:cNvSpPr txBox="1"/>
          <p:nvPr/>
        </p:nvSpPr>
        <p:spPr>
          <a:xfrm>
            <a:off x="646151" y="707795"/>
            <a:ext cx="918265" cy="338554"/>
          </a:xfrm>
          <a:prstGeom prst="rect">
            <a:avLst/>
          </a:prstGeom>
          <a:noFill/>
        </p:spPr>
        <p:txBody>
          <a:bodyPr wrap="none" rtlCol="0">
            <a:spAutoFit/>
          </a:bodyPr>
          <a:lstStyle/>
          <a:p>
            <a:r>
              <a:rPr lang="en-US" altLang="zh-CN" sz="1600" smtClean="0"/>
              <a:t>renderer</a:t>
            </a:r>
            <a:endParaRPr lang="zh-CN" altLang="en-US" sz="1500">
              <a:latin typeface="微软雅黑" pitchFamily="34" charset="-122"/>
              <a:ea typeface="微软雅黑" pitchFamily="34" charset="-122"/>
            </a:endParaRPr>
          </a:p>
        </p:txBody>
      </p:sp>
    </p:spTree>
    <p:extLst>
      <p:ext uri="{BB962C8B-B14F-4D97-AF65-F5344CB8AC3E}">
        <p14:creationId xmlns:p14="http://schemas.microsoft.com/office/powerpoint/2010/main" val="389600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350" fill="hold"/>
                                        <p:tgtEl>
                                          <p:spTgt spid="43"/>
                                        </p:tgtEl>
                                        <p:attrNameLst>
                                          <p:attrName>ppt_w</p:attrName>
                                        </p:attrNameLst>
                                      </p:cBhvr>
                                      <p:tavLst>
                                        <p:tav tm="0">
                                          <p:val>
                                            <p:fltVal val="0"/>
                                          </p:val>
                                        </p:tav>
                                        <p:tav tm="100000">
                                          <p:val>
                                            <p:strVal val="#ppt_w"/>
                                          </p:val>
                                        </p:tav>
                                      </p:tavLst>
                                    </p:anim>
                                    <p:anim calcmode="lin" valueType="num">
                                      <p:cBhvr>
                                        <p:cTn id="8" dur="350" fill="hold"/>
                                        <p:tgtEl>
                                          <p:spTgt spid="43"/>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2"/>
                                        </p:tgtEl>
                                        <p:attrNameLst>
                                          <p:attrName>ppt_y</p:attrName>
                                        </p:attrNameLst>
                                      </p:cBhvr>
                                      <p:tavLst>
                                        <p:tav tm="0">
                                          <p:val>
                                            <p:strVal val="#ppt_y"/>
                                          </p:val>
                                        </p:tav>
                                        <p:tav tm="100000">
                                          <p:val>
                                            <p:strVal val="#ppt_y"/>
                                          </p:val>
                                        </p:tav>
                                      </p:tavLst>
                                    </p:anim>
                                    <p:anim calcmode="lin" valueType="num">
                                      <p:cBhvr>
                                        <p:cTn id="14"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7247" y="1279805"/>
            <a:ext cx="6984776" cy="590611"/>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a:lnSpc>
                <a:spcPct val="150000"/>
              </a:lnSpc>
            </a:pPr>
            <a:r>
              <a:rPr lang="zh-CN" altLang="en-US" sz="1200" smtClean="0">
                <a:solidFill>
                  <a:schemeClr val="tx1">
                    <a:lumMod val="95000"/>
                    <a:lumOff val="5000"/>
                  </a:schemeClr>
                </a:solidFill>
                <a:latin typeface="微软雅黑" pitchFamily="34" charset="-122"/>
                <a:ea typeface="微软雅黑" pitchFamily="34" charset="-122"/>
              </a:rPr>
              <a:t> </a:t>
            </a:r>
            <a:endParaRPr lang="en-US" altLang="zh-CN" sz="1200">
              <a:solidFill>
                <a:schemeClr val="tx1">
                  <a:lumMod val="95000"/>
                  <a:lumOff val="5000"/>
                </a:schemeClr>
              </a:solidFill>
              <a:latin typeface="微软雅黑" pitchFamily="34" charset="-122"/>
              <a:ea typeface="微软雅黑" pitchFamily="34" charset="-122"/>
            </a:endParaRPr>
          </a:p>
        </p:txBody>
      </p:sp>
      <p:sp>
        <p:nvSpPr>
          <p:cNvPr id="3" name="TextBox 108"/>
          <p:cNvSpPr txBox="1">
            <a:spLocks noChangeArrowheads="1"/>
          </p:cNvSpPr>
          <p:nvPr/>
        </p:nvSpPr>
        <p:spPr bwMode="auto">
          <a:xfrm>
            <a:off x="539552" y="267494"/>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schemeClr val="tx1">
                    <a:lumMod val="85000"/>
                    <a:lumOff val="15000"/>
                  </a:schemeClr>
                </a:solidFill>
                <a:latin typeface="微软雅黑" pitchFamily="34" charset="-122"/>
                <a:ea typeface="微软雅黑" pitchFamily="34" charset="-122"/>
              </a:rPr>
              <a:t>渲染器</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07544" y="245001"/>
            <a:ext cx="360000" cy="360000"/>
            <a:chOff x="1965186" y="1419622"/>
            <a:chExt cx="302558" cy="314067"/>
          </a:xfrm>
        </p:grpSpPr>
        <p:sp>
          <p:nvSpPr>
            <p:cNvPr id="5" name="矩形 4"/>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Rectangle 12"/>
          <p:cNvSpPr/>
          <p:nvPr/>
        </p:nvSpPr>
        <p:spPr>
          <a:xfrm>
            <a:off x="474595" y="2137084"/>
            <a:ext cx="1296145"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一个特殊的函数</a:t>
            </a:r>
            <a:endParaRPr lang="en-US" sz="1200"/>
          </a:p>
        </p:txBody>
      </p:sp>
      <p:sp>
        <p:nvSpPr>
          <p:cNvPr id="14" name="Rectangle 3"/>
          <p:cNvSpPr>
            <a:spLocks noChangeArrowheads="1"/>
          </p:cNvSpPr>
          <p:nvPr/>
        </p:nvSpPr>
        <p:spPr bwMode="auto">
          <a:xfrm>
            <a:off x="467542" y="2409014"/>
            <a:ext cx="7344818" cy="1015663"/>
          </a:xfrm>
          <a:prstGeom prst="rect">
            <a:avLst/>
          </a:prstGeom>
          <a:solidFill>
            <a:srgbClr val="EEE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45720" rIns="12696"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1000" b="1" smtClean="0"/>
              <a:t>requestAnimationFrame</a:t>
            </a:r>
            <a:r>
              <a:rPr kumimoji="0" lang="zh-CN" altLang="en-US" sz="10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rPr>
              <a:t>（）：</a:t>
            </a:r>
            <a:endParaRPr kumimoji="0" lang="en-US" altLang="zh-CN" sz="10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endParaRPr>
          </a:p>
          <a:p>
            <a:r>
              <a:rPr kumimoji="0" lang="zh-CN" altLang="zh-CN" sz="10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rPr>
              <a:t>在浏览器动画程序中，我们通常使</a:t>
            </a:r>
            <a:r>
              <a:rPr kumimoji="0" lang="zh-CN" altLang="en-US" sz="10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rPr>
              <a:t>需要</a:t>
            </a:r>
            <a:r>
              <a:rPr kumimoji="0" lang="zh-CN" altLang="zh-CN" sz="10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rPr>
              <a:t>每隔几毫秒移动目标物体一次，来让它动起来。，这个</a:t>
            </a:r>
            <a:r>
              <a:rPr lang="zh-CN" altLang="zh-CN" sz="1000" smtClean="0">
                <a:solidFill>
                  <a:srgbClr val="333333"/>
                </a:solidFill>
                <a:latin typeface="微软雅黑" panose="020B0503020204020204" pitchFamily="34" charset="-122"/>
                <a:ea typeface="微软雅黑" panose="020B0503020204020204" pitchFamily="34" charset="-122"/>
              </a:rPr>
              <a:t>requestAnimationFrame函数</a:t>
            </a:r>
            <a:r>
              <a:rPr lang="zh-CN" altLang="zh-CN" sz="1000">
                <a:solidFill>
                  <a:srgbClr val="333333"/>
                </a:solidFill>
                <a:latin typeface="微软雅黑" panose="020B0503020204020204" pitchFamily="34" charset="-122"/>
                <a:ea typeface="微软雅黑" panose="020B0503020204020204" pitchFamily="34" charset="-122"/>
              </a:rPr>
              <a:t>就是针对动画效果的API，</a:t>
            </a:r>
            <a:r>
              <a:rPr lang="zh-CN" altLang="en-US" sz="1000">
                <a:solidFill>
                  <a:srgbClr val="333333"/>
                </a:solidFill>
                <a:latin typeface="微软雅黑" panose="020B0503020204020204" pitchFamily="34" charset="-122"/>
                <a:ea typeface="微软雅黑" panose="020B0503020204020204" pitchFamily="34" charset="-122"/>
              </a:rPr>
              <a:t>简单地说</a:t>
            </a:r>
            <a:r>
              <a:rPr lang="en-US" altLang="zh-CN" sz="1000">
                <a:solidFill>
                  <a:srgbClr val="333333"/>
                </a:solidFill>
                <a:latin typeface="微软雅黑" panose="020B0503020204020204" pitchFamily="34" charset="-122"/>
                <a:ea typeface="微软雅黑" panose="020B0503020204020204" pitchFamily="34" charset="-122"/>
              </a:rPr>
              <a:t>requestAnimationFrame</a:t>
            </a:r>
            <a:r>
              <a:rPr lang="zh-CN" altLang="en-US" sz="1000">
                <a:solidFill>
                  <a:srgbClr val="333333"/>
                </a:solidFill>
                <a:latin typeface="微软雅黑" panose="020B0503020204020204" pitchFamily="34" charset="-122"/>
                <a:ea typeface="微软雅黑" panose="020B0503020204020204" pitchFamily="34" charset="-122"/>
              </a:rPr>
              <a:t>相当于一个专用定时器不停的去渲染</a:t>
            </a:r>
            <a:r>
              <a:rPr lang="en-US" altLang="zh-CN" sz="1000">
                <a:solidFill>
                  <a:srgbClr val="333333"/>
                </a:solidFill>
                <a:latin typeface="微软雅黑" panose="020B0503020204020204" pitchFamily="34" charset="-122"/>
                <a:ea typeface="微软雅黑" panose="020B0503020204020204" pitchFamily="34" charset="-122"/>
              </a:rPr>
              <a:t>3d</a:t>
            </a:r>
            <a:r>
              <a:rPr lang="zh-CN" altLang="en-US" sz="1000" smtClean="0">
                <a:solidFill>
                  <a:srgbClr val="333333"/>
                </a:solidFill>
                <a:latin typeface="微软雅黑" panose="020B0503020204020204" pitchFamily="34" charset="-122"/>
                <a:ea typeface="微软雅黑" panose="020B0503020204020204" pitchFamily="34" charset="-122"/>
              </a:rPr>
              <a:t>场景，</a:t>
            </a:r>
            <a:r>
              <a:rPr kumimoji="0" lang="zh-CN" altLang="zh-CN" sz="1000" b="0" i="0" u="none" strike="noStrike" cap="none" normalizeH="0" baseline="0" smtClean="0">
                <a:ln>
                  <a:noFill/>
                </a:ln>
                <a:solidFill>
                  <a:srgbClr val="333333"/>
                </a:solidFill>
                <a:effectLst/>
                <a:latin typeface="微软雅黑" panose="020B0503020204020204" pitchFamily="34" charset="-122"/>
                <a:ea typeface="微软雅黑" panose="020B0503020204020204" pitchFamily="34" charset="-122"/>
              </a:rPr>
              <a:t>你可以把它用在DOM上的风格变化或画布动画或WebGL中。</a:t>
            </a:r>
            <a:r>
              <a:rPr lang="zh-CN" altLang="en-US" sz="1000">
                <a:solidFill>
                  <a:srgbClr val="333333"/>
                </a:solidFill>
                <a:latin typeface="微软雅黑" panose="020B0503020204020204" pitchFamily="34" charset="-122"/>
                <a:ea typeface="微软雅黑" panose="020B0503020204020204" pitchFamily="34" charset="-122"/>
              </a:rPr>
              <a:t>浏览器可以优化并行的动画动作，更合理的重新排列动作序列，并把能够合并的动作放在一个渲染周期内完成，从而呈现出更流畅的动画效果</a:t>
            </a:r>
            <a:r>
              <a:rPr lang="zh-CN" altLang="en-US" sz="1000" smtClean="0"/>
              <a:t>。</a:t>
            </a:r>
            <a:endParaRPr lang="en-US" altLang="zh-CN" sz="1000" smtClean="0"/>
          </a:p>
          <a:p>
            <a:endParaRPr lang="zh-CN" altLang="zh-CN" sz="1000" b="1"/>
          </a:p>
        </p:txBody>
      </p:sp>
      <p:sp>
        <p:nvSpPr>
          <p:cNvPr id="16" name="矩形 15"/>
          <p:cNvSpPr/>
          <p:nvPr/>
        </p:nvSpPr>
        <p:spPr>
          <a:xfrm>
            <a:off x="387247" y="2803911"/>
            <a:ext cx="6984776" cy="590611"/>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a:lnSpc>
                <a:spcPct val="150000"/>
              </a:lnSpc>
            </a:pPr>
            <a:r>
              <a:rPr lang="zh-CN" altLang="en-US" sz="1200" smtClean="0">
                <a:solidFill>
                  <a:schemeClr val="tx1">
                    <a:lumMod val="95000"/>
                    <a:lumOff val="5000"/>
                  </a:schemeClr>
                </a:solidFill>
                <a:latin typeface="微软雅黑" pitchFamily="34" charset="-122"/>
                <a:ea typeface="微软雅黑" pitchFamily="34" charset="-122"/>
              </a:rPr>
              <a:t> </a:t>
            </a:r>
            <a:endParaRPr lang="en-US" altLang="zh-CN" sz="1200">
              <a:solidFill>
                <a:schemeClr val="tx1">
                  <a:lumMod val="95000"/>
                  <a:lumOff val="5000"/>
                </a:schemeClr>
              </a:solidFill>
              <a:latin typeface="微软雅黑" pitchFamily="34" charset="-122"/>
              <a:ea typeface="微软雅黑" pitchFamily="34" charset="-122"/>
            </a:endParaRPr>
          </a:p>
        </p:txBody>
      </p:sp>
      <p:sp>
        <p:nvSpPr>
          <p:cNvPr id="17" name="Rectangle 12"/>
          <p:cNvSpPr/>
          <p:nvPr/>
        </p:nvSpPr>
        <p:spPr>
          <a:xfrm>
            <a:off x="467542" y="3559062"/>
            <a:ext cx="1296145"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事件绑定</a:t>
            </a:r>
            <a:endParaRPr lang="en-US" sz="1200"/>
          </a:p>
        </p:txBody>
      </p:sp>
      <p:sp>
        <p:nvSpPr>
          <p:cNvPr id="18" name="Rectangle 3"/>
          <p:cNvSpPr>
            <a:spLocks noChangeArrowheads="1"/>
          </p:cNvSpPr>
          <p:nvPr/>
        </p:nvSpPr>
        <p:spPr bwMode="auto">
          <a:xfrm>
            <a:off x="407861" y="3974074"/>
            <a:ext cx="7344818" cy="707886"/>
          </a:xfrm>
          <a:prstGeom prst="rect">
            <a:avLst/>
          </a:prstGeom>
          <a:solidFill>
            <a:srgbClr val="EEE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45720" rIns="12696"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1000" b="1" smtClean="0"/>
              <a:t>所有的自定义的事件几乎都可以用</a:t>
            </a:r>
            <a:r>
              <a:rPr lang="en-US" altLang="zh-CN" sz="1000" b="1" smtClean="0"/>
              <a:t>renderer</a:t>
            </a:r>
            <a:r>
              <a:rPr lang="zh-CN" altLang="en-US" sz="1000" b="1" smtClean="0"/>
              <a:t>来绑定</a:t>
            </a:r>
            <a:endParaRPr lang="en-US" altLang="zh-CN" sz="1000" b="1" smtClean="0"/>
          </a:p>
          <a:p>
            <a:r>
              <a:rPr lang="en-US" altLang="zh-CN" sz="1000" b="1" smtClean="0"/>
              <a:t>renderer.shadowMapSoft </a:t>
            </a:r>
            <a:r>
              <a:rPr lang="en-US" altLang="zh-CN" sz="1000" b="1"/>
              <a:t>= true;//</a:t>
            </a:r>
            <a:r>
              <a:rPr lang="zh-CN" altLang="en-US" sz="1000" b="1" smtClean="0"/>
              <a:t>事件监听是否开启</a:t>
            </a:r>
            <a:endParaRPr lang="zh-CN" altLang="en-US" sz="1000" b="1"/>
          </a:p>
          <a:p>
            <a:r>
              <a:rPr lang="en-US" altLang="zh-CN" sz="1000" b="1" smtClean="0"/>
              <a:t>renderer.domElement.addEventListener</a:t>
            </a:r>
            <a:r>
              <a:rPr lang="en-US" altLang="zh-CN" sz="1000" b="1"/>
              <a:t>('mousedown', </a:t>
            </a:r>
            <a:r>
              <a:rPr lang="en-US" altLang="zh-CN" sz="1000" b="1" smtClean="0"/>
              <a:t>onDocumentMouseDown</a:t>
            </a:r>
            <a:r>
              <a:rPr lang="en-US" altLang="zh-CN" sz="1000" b="1"/>
              <a:t>, false);</a:t>
            </a:r>
          </a:p>
          <a:p>
            <a:r>
              <a:rPr lang="en-US" altLang="zh-CN" sz="1000" b="1" smtClean="0"/>
              <a:t>renderer.domElement.addEventListener</a:t>
            </a:r>
            <a:r>
              <a:rPr lang="en-US" altLang="zh-CN" sz="1000" b="1"/>
              <a:t>('mouseup', </a:t>
            </a:r>
            <a:r>
              <a:rPr lang="en-US" altLang="zh-CN" sz="1000" b="1" smtClean="0"/>
              <a:t>onDocumentMouseUp</a:t>
            </a:r>
            <a:r>
              <a:rPr lang="en-US" altLang="zh-CN" sz="1000" b="1"/>
              <a:t>, false);</a:t>
            </a:r>
            <a:endParaRPr lang="zh-CN" altLang="zh-CN" sz="1000" b="1"/>
          </a:p>
        </p:txBody>
      </p:sp>
      <p:sp>
        <p:nvSpPr>
          <p:cNvPr id="12" name="Rectangle 12"/>
          <p:cNvSpPr/>
          <p:nvPr/>
        </p:nvSpPr>
        <p:spPr>
          <a:xfrm>
            <a:off x="501030" y="914388"/>
            <a:ext cx="1178172"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常用方法</a:t>
            </a:r>
            <a:endParaRPr lang="en-US" sz="1200"/>
          </a:p>
        </p:txBody>
      </p:sp>
      <p:sp>
        <p:nvSpPr>
          <p:cNvPr id="13" name="矩形 12"/>
          <p:cNvSpPr/>
          <p:nvPr/>
        </p:nvSpPr>
        <p:spPr>
          <a:xfrm>
            <a:off x="387247" y="882563"/>
            <a:ext cx="7934512" cy="1361911"/>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a:lnSpc>
                <a:spcPct val="150000"/>
              </a:lnSpc>
            </a:pPr>
            <a:r>
              <a:rPr lang="en-US" altLang="zh-CN" sz="1000" smtClean="0">
                <a:solidFill>
                  <a:srgbClr val="333333"/>
                </a:solidFill>
                <a:latin typeface="微软雅黑" panose="020B0503020204020204" pitchFamily="34" charset="-122"/>
                <a:ea typeface="微软雅黑" panose="020B0503020204020204" pitchFamily="34" charset="-122"/>
              </a:rPr>
              <a:t>1</a:t>
            </a:r>
            <a:r>
              <a:rPr lang="zh-CN" altLang="en-US" sz="1000">
                <a:solidFill>
                  <a:srgbClr val="333333"/>
                </a:solidFill>
                <a:latin typeface="微软雅黑" panose="020B0503020204020204" pitchFamily="34" charset="-122"/>
                <a:ea typeface="微软雅黑" panose="020B0503020204020204" pitchFamily="34" charset="-122"/>
              </a:rPr>
              <a:t>、</a:t>
            </a:r>
            <a:r>
              <a:rPr lang="en-US" altLang="zh-CN" sz="1000">
                <a:solidFill>
                  <a:srgbClr val="333333"/>
                </a:solidFill>
                <a:latin typeface="微软雅黑" panose="020B0503020204020204" pitchFamily="34" charset="-122"/>
                <a:ea typeface="微软雅黑" panose="020B0503020204020204" pitchFamily="34" charset="-122"/>
              </a:rPr>
              <a:t>setSize(width,height)</a:t>
            </a:r>
            <a:r>
              <a:rPr lang="zh-CN" altLang="en-US" sz="1000">
                <a:solidFill>
                  <a:srgbClr val="333333"/>
                </a:solidFill>
                <a:latin typeface="微软雅黑" panose="020B0503020204020204" pitchFamily="34" charset="-122"/>
                <a:ea typeface="微软雅黑" panose="020B0503020204020204" pitchFamily="34" charset="-122"/>
              </a:rPr>
              <a:t>；</a:t>
            </a:r>
            <a:r>
              <a:rPr lang="en-US" altLang="zh-CN" sz="1000">
                <a:solidFill>
                  <a:srgbClr val="333333"/>
                </a:solidFill>
                <a:latin typeface="微软雅黑" panose="020B0503020204020204" pitchFamily="34" charset="-122"/>
                <a:ea typeface="微软雅黑" panose="020B0503020204020204" pitchFamily="34" charset="-122"/>
              </a:rPr>
              <a:t>//</a:t>
            </a:r>
            <a:r>
              <a:rPr lang="zh-CN" altLang="en-US" sz="1000">
                <a:solidFill>
                  <a:srgbClr val="333333"/>
                </a:solidFill>
                <a:latin typeface="微软雅黑" panose="020B0503020204020204" pitchFamily="34" charset="-122"/>
                <a:ea typeface="微软雅黑" panose="020B0503020204020204" pitchFamily="34" charset="-122"/>
              </a:rPr>
              <a:t>设置长宽可以理解为渲染的范围     </a:t>
            </a:r>
            <a:r>
              <a:rPr lang="zh-CN" altLang="en-US" sz="1000" smtClean="0">
                <a:solidFill>
                  <a:srgbClr val="333333"/>
                </a:solidFill>
                <a:latin typeface="微软雅黑" panose="020B0503020204020204" pitchFamily="34" charset="-122"/>
                <a:ea typeface="微软雅黑" panose="020B0503020204020204" pitchFamily="34" charset="-122"/>
              </a:rPr>
              <a:t>         </a:t>
            </a:r>
            <a:r>
              <a:rPr lang="en-US" altLang="zh-CN" sz="1000" smtClean="0">
                <a:solidFill>
                  <a:srgbClr val="333333"/>
                </a:solidFill>
                <a:latin typeface="微软雅黑" panose="020B0503020204020204" pitchFamily="34" charset="-122"/>
                <a:ea typeface="微软雅黑" panose="020B0503020204020204" pitchFamily="34" charset="-122"/>
              </a:rPr>
              <a:t>2</a:t>
            </a:r>
            <a:r>
              <a:rPr lang="zh-CN" altLang="en-US" sz="1000" smtClean="0">
                <a:solidFill>
                  <a:srgbClr val="333333"/>
                </a:solidFill>
                <a:latin typeface="微软雅黑" panose="020B0503020204020204" pitchFamily="34" charset="-122"/>
                <a:ea typeface="微软雅黑" panose="020B0503020204020204" pitchFamily="34" charset="-122"/>
              </a:rPr>
              <a:t>、 </a:t>
            </a:r>
            <a:r>
              <a:rPr lang="en-US" altLang="zh-CN" sz="1000">
                <a:solidFill>
                  <a:srgbClr val="333333"/>
                </a:solidFill>
                <a:latin typeface="微软雅黑" panose="020B0503020204020204" pitchFamily="34" charset="-122"/>
                <a:ea typeface="微软雅黑" panose="020B0503020204020204" pitchFamily="34" charset="-122"/>
              </a:rPr>
              <a:t>element.appendChild(renderer.domElement); // </a:t>
            </a:r>
            <a:r>
              <a:rPr lang="zh-CN" altLang="en-US" sz="1000">
                <a:solidFill>
                  <a:srgbClr val="333333"/>
                </a:solidFill>
                <a:latin typeface="微软雅黑" panose="020B0503020204020204" pitchFamily="34" charset="-122"/>
                <a:ea typeface="微软雅黑" panose="020B0503020204020204" pitchFamily="34" charset="-122"/>
              </a:rPr>
              <a:t>插入节点</a:t>
            </a:r>
          </a:p>
          <a:p>
            <a:pPr>
              <a:lnSpc>
                <a:spcPct val="150000"/>
              </a:lnSpc>
            </a:pPr>
            <a:r>
              <a:rPr lang="en-US" altLang="zh-CN" sz="1000" smtClean="0">
                <a:solidFill>
                  <a:srgbClr val="333333"/>
                </a:solidFill>
                <a:latin typeface="微软雅黑" panose="020B0503020204020204" pitchFamily="34" charset="-122"/>
                <a:ea typeface="微软雅黑" panose="020B0503020204020204" pitchFamily="34" charset="-122"/>
              </a:rPr>
              <a:t>3</a:t>
            </a:r>
            <a:r>
              <a:rPr lang="zh-CN" altLang="en-US" sz="1000" smtClean="0">
                <a:solidFill>
                  <a:srgbClr val="333333"/>
                </a:solidFill>
                <a:latin typeface="微软雅黑" panose="020B0503020204020204" pitchFamily="34" charset="-122"/>
                <a:ea typeface="微软雅黑" panose="020B0503020204020204" pitchFamily="34" charset="-122"/>
              </a:rPr>
              <a:t>、</a:t>
            </a:r>
            <a:r>
              <a:rPr lang="en-US" altLang="zh-CN" sz="1000" smtClean="0">
                <a:solidFill>
                  <a:srgbClr val="333333"/>
                </a:solidFill>
                <a:latin typeface="微软雅黑" panose="020B0503020204020204" pitchFamily="34" charset="-122"/>
                <a:ea typeface="微软雅黑" panose="020B0503020204020204" pitchFamily="34" charset="-122"/>
              </a:rPr>
              <a:t>renderer.setClearColor(color</a:t>
            </a:r>
            <a:r>
              <a:rPr lang="en-US" altLang="zh-CN" sz="1000">
                <a:solidFill>
                  <a:srgbClr val="333333"/>
                </a:solidFill>
                <a:latin typeface="微软雅黑" panose="020B0503020204020204" pitchFamily="34" charset="-122"/>
                <a:ea typeface="微软雅黑" panose="020B0503020204020204" pitchFamily="34" charset="-122"/>
              </a:rPr>
              <a:t>, opacity);  //</a:t>
            </a:r>
            <a:r>
              <a:rPr lang="zh-CN" altLang="en-US" sz="1000">
                <a:solidFill>
                  <a:srgbClr val="333333"/>
                </a:solidFill>
                <a:latin typeface="微软雅黑" panose="020B0503020204020204" pitchFamily="34" charset="-122"/>
                <a:ea typeface="微软雅黑" panose="020B0503020204020204" pitchFamily="34" charset="-122"/>
              </a:rPr>
              <a:t>设置渲染的环境的颜色 </a:t>
            </a:r>
            <a:r>
              <a:rPr lang="en-US" altLang="zh-CN" sz="1000" smtClean="0">
                <a:solidFill>
                  <a:srgbClr val="333333"/>
                </a:solidFill>
                <a:latin typeface="微软雅黑" panose="020B0503020204020204" pitchFamily="34" charset="-122"/>
                <a:ea typeface="微软雅黑" panose="020B0503020204020204" pitchFamily="34" charset="-122"/>
              </a:rPr>
              <a:t>3</a:t>
            </a:r>
            <a:r>
              <a:rPr lang="zh-CN" altLang="en-US" sz="1000" smtClean="0">
                <a:solidFill>
                  <a:srgbClr val="333333"/>
                </a:solidFill>
                <a:latin typeface="微软雅黑" panose="020B0503020204020204" pitchFamily="34" charset="-122"/>
                <a:ea typeface="微软雅黑" panose="020B0503020204020204" pitchFamily="34" charset="-122"/>
              </a:rPr>
              <a:t>、</a:t>
            </a:r>
            <a:r>
              <a:rPr lang="zh-CN" altLang="en-US" sz="1000">
                <a:solidFill>
                  <a:srgbClr val="333333"/>
                </a:solidFill>
                <a:latin typeface="微软雅黑" panose="020B0503020204020204" pitchFamily="34" charset="-122"/>
                <a:ea typeface="微软雅黑" panose="020B0503020204020204" pitchFamily="34" charset="-122"/>
              </a:rPr>
              <a:t> </a:t>
            </a:r>
            <a:r>
              <a:rPr lang="en-US" altLang="zh-CN" sz="1000">
                <a:solidFill>
                  <a:srgbClr val="333333"/>
                </a:solidFill>
                <a:latin typeface="微软雅黑" panose="020B0503020204020204" pitchFamily="34" charset="-122"/>
                <a:ea typeface="微软雅黑" panose="020B0503020204020204" pitchFamily="34" charset="-122"/>
              </a:rPr>
              <a:t>renderer.clear(); // </a:t>
            </a:r>
            <a:r>
              <a:rPr lang="zh-CN" altLang="en-US" sz="1000">
                <a:solidFill>
                  <a:srgbClr val="333333"/>
                </a:solidFill>
                <a:latin typeface="微软雅黑" panose="020B0503020204020204" pitchFamily="34" charset="-122"/>
                <a:ea typeface="微软雅黑" panose="020B0503020204020204" pitchFamily="34" charset="-122"/>
              </a:rPr>
              <a:t>清除面</a:t>
            </a:r>
            <a:r>
              <a:rPr lang="zh-CN" altLang="en-US" sz="1000" smtClean="0">
                <a:solidFill>
                  <a:srgbClr val="333333"/>
                </a:solidFill>
                <a:latin typeface="微软雅黑" panose="020B0503020204020204" pitchFamily="34" charset="-122"/>
                <a:ea typeface="微软雅黑" panose="020B0503020204020204" pitchFamily="34" charset="-122"/>
              </a:rPr>
              <a:t>板</a:t>
            </a:r>
            <a:endParaRPr lang="en-US" altLang="zh-CN" sz="1000" smtClean="0">
              <a:solidFill>
                <a:srgbClr val="333333"/>
              </a:solidFill>
              <a:latin typeface="微软雅黑" panose="020B0503020204020204" pitchFamily="34" charset="-122"/>
              <a:ea typeface="微软雅黑" panose="020B0503020204020204" pitchFamily="34" charset="-122"/>
            </a:endParaRPr>
          </a:p>
          <a:p>
            <a:pPr>
              <a:lnSpc>
                <a:spcPct val="150000"/>
              </a:lnSpc>
            </a:pPr>
            <a:r>
              <a:rPr lang="en-US" altLang="zh-CN" sz="1000" smtClean="0">
                <a:solidFill>
                  <a:srgbClr val="333333"/>
                </a:solidFill>
                <a:latin typeface="微软雅黑" panose="020B0503020204020204" pitchFamily="34" charset="-122"/>
                <a:ea typeface="微软雅黑" panose="020B0503020204020204" pitchFamily="34" charset="-122"/>
              </a:rPr>
              <a:t>4</a:t>
            </a:r>
            <a:r>
              <a:rPr lang="zh-CN" altLang="en-US" sz="1000" smtClean="0">
                <a:solidFill>
                  <a:srgbClr val="333333"/>
                </a:solidFill>
                <a:latin typeface="微软雅黑" panose="020B0503020204020204" pitchFamily="34" charset="-122"/>
                <a:ea typeface="微软雅黑" panose="020B0503020204020204" pitchFamily="34" charset="-122"/>
              </a:rPr>
              <a:t>、</a:t>
            </a:r>
            <a:r>
              <a:rPr lang="en-US" altLang="zh-CN" sz="1000" smtClean="0">
                <a:solidFill>
                  <a:srgbClr val="333333"/>
                </a:solidFill>
                <a:latin typeface="微软雅黑" panose="020B0503020204020204" pitchFamily="34" charset="-122"/>
                <a:ea typeface="微软雅黑" panose="020B0503020204020204" pitchFamily="34" charset="-122"/>
              </a:rPr>
              <a:t>renderer.render(scene</a:t>
            </a:r>
            <a:r>
              <a:rPr lang="en-US" altLang="zh-CN" sz="1000">
                <a:solidFill>
                  <a:srgbClr val="333333"/>
                </a:solidFill>
                <a:latin typeface="微软雅黑" panose="020B0503020204020204" pitchFamily="34" charset="-122"/>
                <a:ea typeface="微软雅黑" panose="020B0503020204020204" pitchFamily="34" charset="-122"/>
              </a:rPr>
              <a:t>, camera); // </a:t>
            </a:r>
            <a:r>
              <a:rPr lang="zh-CN" altLang="en-US" sz="1000">
                <a:solidFill>
                  <a:srgbClr val="333333"/>
                </a:solidFill>
                <a:latin typeface="微软雅黑" panose="020B0503020204020204" pitchFamily="34" charset="-122"/>
                <a:ea typeface="微软雅黑" panose="020B0503020204020204" pitchFamily="34" charset="-122"/>
              </a:rPr>
              <a:t>渲染</a:t>
            </a:r>
            <a:r>
              <a:rPr lang="en-US" altLang="zh-CN" sz="1000">
                <a:solidFill>
                  <a:srgbClr val="333333"/>
                </a:solidFill>
                <a:latin typeface="微软雅黑" panose="020B0503020204020204" pitchFamily="34" charset="-122"/>
                <a:ea typeface="微软雅黑" panose="020B0503020204020204" pitchFamily="34" charset="-122"/>
              </a:rPr>
              <a:t> setPixelRatio(value) //</a:t>
            </a:r>
            <a:r>
              <a:rPr lang="zh-CN" altLang="en-US" sz="1000">
                <a:solidFill>
                  <a:srgbClr val="333333"/>
                </a:solidFill>
                <a:latin typeface="微软雅黑" panose="020B0503020204020204" pitchFamily="34" charset="-122"/>
                <a:ea typeface="微软雅黑" panose="020B0503020204020204" pitchFamily="34" charset="-122"/>
              </a:rPr>
              <a:t>设置设备像素比</a:t>
            </a:r>
            <a:endParaRPr lang="en-US" altLang="zh-CN" sz="1000">
              <a:solidFill>
                <a:srgbClr val="333333"/>
              </a:solidFill>
              <a:latin typeface="微软雅黑" panose="020B0503020204020204" pitchFamily="34" charset="-122"/>
              <a:ea typeface="微软雅黑" panose="020B0503020204020204" pitchFamily="34" charset="-122"/>
            </a:endParaRPr>
          </a:p>
          <a:p>
            <a:pPr>
              <a:lnSpc>
                <a:spcPct val="150000"/>
              </a:lnSpc>
            </a:pPr>
            <a:endParaRPr lang="en-US" altLang="zh-CN" sz="1200">
              <a:solidFill>
                <a:schemeClr val="tx1">
                  <a:lumMod val="95000"/>
                  <a:lumOff val="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55636199"/>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ppt_w</p:attrName>
                                        </p:attrNameLst>
                                      </p:cBhvr>
                                      <p:tavLst>
                                        <p:tav tm="0">
                                          <p:val>
                                            <p:fltVal val="0"/>
                                          </p:val>
                                        </p:tav>
                                        <p:tav tm="100000">
                                          <p:val>
                                            <p:strVal val="#ppt_w"/>
                                          </p:val>
                                        </p:tav>
                                      </p:tavLst>
                                    </p:anim>
                                    <p:anim calcmode="lin" valueType="num">
                                      <p:cBhvr>
                                        <p:cTn id="8" dur="35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
                                        </p:tgtEl>
                                        <p:attrNameLst>
                                          <p:attrName>ppt_y</p:attrName>
                                        </p:attrNameLst>
                                      </p:cBhvr>
                                      <p:tavLst>
                                        <p:tav tm="0">
                                          <p:val>
                                            <p:strVal val="#ppt_y"/>
                                          </p:val>
                                        </p:tav>
                                        <p:tav tm="100000">
                                          <p:val>
                                            <p:strVal val="#ppt_y"/>
                                          </p:val>
                                        </p:tav>
                                      </p:tavLst>
                                    </p:anim>
                                    <p:anim calcmode="lin" valueType="num">
                                      <p:cBhvr>
                                        <p:cTn id="14"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108"/>
          <p:cNvSpPr txBox="1">
            <a:spLocks noChangeArrowheads="1"/>
          </p:cNvSpPr>
          <p:nvPr/>
        </p:nvSpPr>
        <p:spPr bwMode="auto">
          <a:xfrm>
            <a:off x="539552" y="26749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prstClr val="black"/>
                </a:solidFill>
                <a:latin typeface="微软雅黑" panose="020B0503020204020204" pitchFamily="34" charset="-122"/>
                <a:ea typeface="微软雅黑" panose="020B0503020204020204" pitchFamily="34" charset="-122"/>
              </a:rPr>
              <a:t>相机</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07544" y="245001"/>
            <a:ext cx="360000" cy="360000"/>
            <a:chOff x="1965186" y="1419622"/>
            <a:chExt cx="302558" cy="314067"/>
          </a:xfrm>
        </p:grpSpPr>
        <p:sp>
          <p:nvSpPr>
            <p:cNvPr id="40" name="矩形 39"/>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24"/>
          <p:cNvSpPr txBox="1"/>
          <p:nvPr/>
        </p:nvSpPr>
        <p:spPr>
          <a:xfrm>
            <a:off x="656482" y="712800"/>
            <a:ext cx="799065" cy="338554"/>
          </a:xfrm>
          <a:prstGeom prst="rect">
            <a:avLst/>
          </a:prstGeom>
          <a:noFill/>
        </p:spPr>
        <p:txBody>
          <a:bodyPr wrap="none" rtlCol="0">
            <a:spAutoFit/>
          </a:bodyPr>
          <a:lstStyle/>
          <a:p>
            <a:r>
              <a:rPr lang="en-US" altLang="zh-CN" sz="1600" smtClean="0"/>
              <a:t>camera</a:t>
            </a:r>
            <a:endParaRPr lang="zh-CN" altLang="en-US" sz="1500">
              <a:latin typeface="微软雅黑" pitchFamily="34" charset="-122"/>
              <a:ea typeface="微软雅黑" pitchFamily="34" charset="-122"/>
            </a:endParaRPr>
          </a:p>
        </p:txBody>
      </p:sp>
      <p:sp>
        <p:nvSpPr>
          <p:cNvPr id="43" name="矩形 42"/>
          <p:cNvSpPr/>
          <p:nvPr/>
        </p:nvSpPr>
        <p:spPr>
          <a:xfrm>
            <a:off x="360457" y="1127328"/>
            <a:ext cx="6984776" cy="2115964"/>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marL="171450" indent="-171450">
              <a:lnSpc>
                <a:spcPct val="150000"/>
              </a:lnSpc>
              <a:buFont typeface="Wingdings" panose="05000000000000000000" pitchFamily="2" charset="2"/>
              <a:buChar char="l"/>
            </a:pPr>
            <a:r>
              <a:rPr lang="zh-CN" altLang="en-US" sz="1000" smtClean="0">
                <a:solidFill>
                  <a:schemeClr val="tx1">
                    <a:lumMod val="95000"/>
                    <a:lumOff val="5000"/>
                  </a:schemeClr>
                </a:solidFill>
                <a:latin typeface="微软雅黑" pitchFamily="34" charset="-122"/>
                <a:ea typeface="微软雅黑" pitchFamily="34" charset="-122"/>
              </a:rPr>
              <a:t>正交相机：</a:t>
            </a:r>
            <a:endParaRPr lang="en-US" altLang="zh-CN" sz="1000" smtClean="0">
              <a:solidFill>
                <a:schemeClr val="tx1">
                  <a:lumMod val="95000"/>
                  <a:lumOff val="5000"/>
                </a:schemeClr>
              </a:solidFill>
              <a:latin typeface="微软雅黑" pitchFamily="34" charset="-122"/>
              <a:ea typeface="微软雅黑" pitchFamily="34" charset="-122"/>
            </a:endParaRPr>
          </a:p>
          <a:p>
            <a:pPr>
              <a:lnSpc>
                <a:spcPct val="150000"/>
              </a:lnSpc>
            </a:pPr>
            <a:r>
              <a:rPr lang="en-US" altLang="zh-CN" sz="1000"/>
              <a:t>THREE.OrthographicCamera(left,right,top,bottom,near,far);</a:t>
            </a:r>
          </a:p>
          <a:p>
            <a:r>
              <a:rPr lang="en-US" altLang="zh-CN" sz="1000"/>
              <a:t>left</a:t>
            </a:r>
            <a:r>
              <a:rPr lang="zh-CN" altLang="en-US" sz="1000"/>
              <a:t>，</a:t>
            </a:r>
            <a:r>
              <a:rPr lang="en-US" altLang="zh-CN" sz="1000"/>
              <a:t>right</a:t>
            </a:r>
            <a:r>
              <a:rPr lang="zh-CN" altLang="en-US" sz="1000"/>
              <a:t>，</a:t>
            </a:r>
            <a:r>
              <a:rPr lang="en-US" altLang="zh-CN" sz="1000"/>
              <a:t>top</a:t>
            </a:r>
            <a:r>
              <a:rPr lang="zh-CN" altLang="en-US" sz="1000"/>
              <a:t>，</a:t>
            </a:r>
            <a:r>
              <a:rPr lang="en-US" altLang="zh-CN" sz="1000"/>
              <a:t>bottom</a:t>
            </a:r>
            <a:r>
              <a:rPr lang="zh-CN" altLang="en-US" sz="1000"/>
              <a:t>表示相机的左右上下的大小，就是相机可看到的物体的边界多大，</a:t>
            </a:r>
            <a:r>
              <a:rPr lang="en-US" altLang="zh-CN" sz="1000"/>
              <a:t>near</a:t>
            </a:r>
            <a:r>
              <a:rPr lang="zh-CN" altLang="en-US" sz="1000"/>
              <a:t>相机的近视角，</a:t>
            </a:r>
            <a:r>
              <a:rPr lang="en-US" altLang="zh-CN" sz="1000"/>
              <a:t>far</a:t>
            </a:r>
            <a:r>
              <a:rPr lang="zh-CN" altLang="en-US" sz="1000"/>
              <a:t>表示相机的远视</a:t>
            </a:r>
            <a:r>
              <a:rPr lang="zh-CN" altLang="en-US" sz="1000" smtClean="0"/>
              <a:t>角左</a:t>
            </a:r>
            <a:r>
              <a:rPr lang="zh-CN" altLang="en-US" sz="1000"/>
              <a:t>和下是负，右和上是正，近是负，远是</a:t>
            </a:r>
            <a:r>
              <a:rPr lang="zh-CN" altLang="en-US" sz="1000" smtClean="0"/>
              <a:t>正</a:t>
            </a:r>
            <a:r>
              <a:rPr lang="en-US" altLang="zh-CN" sz="1200" smtClean="0"/>
              <a:t>.</a:t>
            </a:r>
            <a:endParaRPr lang="zh-CN" altLang="en-US" sz="1200"/>
          </a:p>
          <a:p>
            <a:pPr marL="171450" indent="-171450">
              <a:lnSpc>
                <a:spcPct val="150000"/>
              </a:lnSpc>
              <a:buFont typeface="Wingdings" panose="05000000000000000000" pitchFamily="2" charset="2"/>
              <a:buChar char="l"/>
            </a:pPr>
            <a:r>
              <a:rPr lang="zh-CN" altLang="en-US" sz="1000" smtClean="0">
                <a:solidFill>
                  <a:schemeClr val="tx1">
                    <a:lumMod val="95000"/>
                    <a:lumOff val="5000"/>
                  </a:schemeClr>
                </a:solidFill>
                <a:latin typeface="微软雅黑" pitchFamily="34" charset="-122"/>
                <a:ea typeface="微软雅黑" pitchFamily="34" charset="-122"/>
              </a:rPr>
              <a:t>透视</a:t>
            </a:r>
            <a:r>
              <a:rPr lang="zh-CN" altLang="en-US" sz="1000">
                <a:solidFill>
                  <a:schemeClr val="tx1">
                    <a:lumMod val="95000"/>
                    <a:lumOff val="5000"/>
                  </a:schemeClr>
                </a:solidFill>
                <a:latin typeface="微软雅黑" pitchFamily="34" charset="-122"/>
                <a:ea typeface="微软雅黑" pitchFamily="34" charset="-122"/>
              </a:rPr>
              <a:t>照相机</a:t>
            </a:r>
            <a:r>
              <a:rPr lang="zh-CN" altLang="en-US" sz="1000" smtClean="0">
                <a:solidFill>
                  <a:schemeClr val="tx1">
                    <a:lumMod val="95000"/>
                    <a:lumOff val="5000"/>
                  </a:schemeClr>
                </a:solidFill>
                <a:latin typeface="微软雅黑" pitchFamily="34" charset="-122"/>
                <a:ea typeface="微软雅黑" pitchFamily="34" charset="-122"/>
              </a:rPr>
              <a:t>：</a:t>
            </a:r>
            <a:endParaRPr lang="en-US" altLang="zh-CN" sz="1000">
              <a:solidFill>
                <a:schemeClr val="tx1">
                  <a:lumMod val="95000"/>
                  <a:lumOff val="5000"/>
                </a:schemeClr>
              </a:solidFill>
              <a:latin typeface="微软雅黑" pitchFamily="34" charset="-122"/>
              <a:ea typeface="微软雅黑" pitchFamily="34" charset="-122"/>
            </a:endParaRPr>
          </a:p>
          <a:p>
            <a:pPr>
              <a:lnSpc>
                <a:spcPct val="150000"/>
              </a:lnSpc>
            </a:pPr>
            <a:r>
              <a:rPr lang="en-US" altLang="zh-CN" sz="1000" smtClean="0"/>
              <a:t>THREE.PerspectiveCamera (</a:t>
            </a:r>
            <a:r>
              <a:rPr lang="en-US" altLang="zh-CN" sz="1000"/>
              <a:t>fov,aspect,near,far</a:t>
            </a:r>
            <a:r>
              <a:rPr lang="en-US" altLang="zh-CN" sz="1000" smtClean="0"/>
              <a:t>);</a:t>
            </a:r>
          </a:p>
          <a:p>
            <a:pPr>
              <a:lnSpc>
                <a:spcPct val="150000"/>
              </a:lnSpc>
            </a:pPr>
            <a:r>
              <a:rPr lang="en-US" altLang="zh-CN" sz="1000"/>
              <a:t>fov</a:t>
            </a:r>
            <a:r>
              <a:rPr lang="zh-CN" altLang="en-US" sz="1000"/>
              <a:t>表示相机视角的角度，相机所看到的宽和高的比例，一般是宽度</a:t>
            </a:r>
            <a:r>
              <a:rPr lang="en-US" altLang="zh-CN" sz="1000"/>
              <a:t>/</a:t>
            </a:r>
            <a:r>
              <a:rPr lang="zh-CN" altLang="en-US" sz="1000"/>
              <a:t>高度，</a:t>
            </a:r>
            <a:r>
              <a:rPr lang="en-US" altLang="zh-CN" sz="1000"/>
              <a:t>near</a:t>
            </a:r>
            <a:r>
              <a:rPr lang="zh-CN" altLang="en-US" sz="1000"/>
              <a:t>相机的近视角，</a:t>
            </a:r>
            <a:r>
              <a:rPr lang="en-US" altLang="zh-CN" sz="1000"/>
              <a:t>far</a:t>
            </a:r>
            <a:r>
              <a:rPr lang="zh-CN" altLang="en-US" sz="1000"/>
              <a:t>表示相机的远视角</a:t>
            </a:r>
            <a:endParaRPr lang="en-US" altLang="zh-CN" sz="1000"/>
          </a:p>
          <a:p>
            <a:pPr>
              <a:lnSpc>
                <a:spcPct val="150000"/>
              </a:lnSpc>
            </a:pPr>
            <a:endParaRPr lang="en-US" altLang="zh-CN" sz="1200">
              <a:solidFill>
                <a:schemeClr val="tx1">
                  <a:lumMod val="95000"/>
                  <a:lumOff val="5000"/>
                </a:schemeClr>
              </a:solidFill>
              <a:latin typeface="微软雅黑" pitchFamily="34" charset="-122"/>
              <a:ea typeface="微软雅黑" pitchFamily="34" charset="-122"/>
            </a:endParaRPr>
          </a:p>
        </p:txBody>
      </p:sp>
      <p:sp>
        <p:nvSpPr>
          <p:cNvPr id="45" name="Rectangle 12"/>
          <p:cNvSpPr/>
          <p:nvPr/>
        </p:nvSpPr>
        <p:spPr>
          <a:xfrm>
            <a:off x="467544" y="1159153"/>
            <a:ext cx="1152129"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构造函数</a:t>
            </a:r>
            <a:endParaRPr lang="en-US" sz="120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0" y="3166625"/>
            <a:ext cx="3454534" cy="172819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3345010"/>
            <a:ext cx="3470245" cy="1498515"/>
          </a:xfrm>
          <a:prstGeom prst="rect">
            <a:avLst/>
          </a:prstGeom>
        </p:spPr>
      </p:pic>
      <p:sp>
        <p:nvSpPr>
          <p:cNvPr id="64" name="Rectangle 12"/>
          <p:cNvSpPr/>
          <p:nvPr/>
        </p:nvSpPr>
        <p:spPr>
          <a:xfrm>
            <a:off x="683568" y="3285439"/>
            <a:ext cx="502315" cy="1890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正交</a:t>
            </a:r>
            <a:endParaRPr lang="en-US" sz="1200"/>
          </a:p>
        </p:txBody>
      </p:sp>
      <p:sp>
        <p:nvSpPr>
          <p:cNvPr id="65" name="Rectangle 12"/>
          <p:cNvSpPr/>
          <p:nvPr/>
        </p:nvSpPr>
        <p:spPr>
          <a:xfrm>
            <a:off x="4874216" y="3285439"/>
            <a:ext cx="502315" cy="1890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透视</a:t>
            </a:r>
            <a:endParaRPr lang="en-US" sz="1200"/>
          </a:p>
        </p:txBody>
      </p:sp>
    </p:spTree>
    <p:extLst>
      <p:ext uri="{BB962C8B-B14F-4D97-AF65-F5344CB8AC3E}">
        <p14:creationId xmlns:p14="http://schemas.microsoft.com/office/powerpoint/2010/main" val="4090504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350" fill="hold"/>
                                        <p:tgtEl>
                                          <p:spTgt spid="39"/>
                                        </p:tgtEl>
                                        <p:attrNameLst>
                                          <p:attrName>ppt_w</p:attrName>
                                        </p:attrNameLst>
                                      </p:cBhvr>
                                      <p:tavLst>
                                        <p:tav tm="0">
                                          <p:val>
                                            <p:fltVal val="0"/>
                                          </p:val>
                                        </p:tav>
                                        <p:tav tm="100000">
                                          <p:val>
                                            <p:strVal val="#ppt_w"/>
                                          </p:val>
                                        </p:tav>
                                      </p:tavLst>
                                    </p:anim>
                                    <p:anim calcmode="lin" valueType="num">
                                      <p:cBhvr>
                                        <p:cTn id="8" dur="350" fill="hold"/>
                                        <p:tgtEl>
                                          <p:spTgt spid="39"/>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8"/>
                                        </p:tgtEl>
                                        <p:attrNameLst>
                                          <p:attrName>style.visibility</p:attrName>
                                        </p:attrNameLst>
                                      </p:cBhvr>
                                      <p:to>
                                        <p:strVal val="visible"/>
                                      </p:to>
                                    </p:set>
                                    <p:anim calcmode="lin" valueType="num">
                                      <p:cBhvr>
                                        <p:cTn id="12" dur="4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8"/>
                                        </p:tgtEl>
                                        <p:attrNameLst>
                                          <p:attrName>ppt_y</p:attrName>
                                        </p:attrNameLst>
                                      </p:cBhvr>
                                      <p:tavLst>
                                        <p:tav tm="0">
                                          <p:val>
                                            <p:strVal val="#ppt_y"/>
                                          </p:val>
                                        </p:tav>
                                        <p:tav tm="100000">
                                          <p:val>
                                            <p:strVal val="#ppt_y"/>
                                          </p:val>
                                        </p:tav>
                                      </p:tavLst>
                                    </p:anim>
                                    <p:anim calcmode="lin" valueType="num">
                                      <p:cBhvr>
                                        <p:cTn id="14" dur="4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08"/>
          <p:cNvSpPr txBox="1">
            <a:spLocks noChangeArrowheads="1"/>
          </p:cNvSpPr>
          <p:nvPr/>
        </p:nvSpPr>
        <p:spPr bwMode="auto">
          <a:xfrm>
            <a:off x="539552" y="26749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相机</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107544" y="245001"/>
            <a:ext cx="360000" cy="360000"/>
            <a:chOff x="1965186" y="1419622"/>
            <a:chExt cx="302558" cy="314067"/>
          </a:xfrm>
        </p:grpSpPr>
        <p:sp>
          <p:nvSpPr>
            <p:cNvPr id="44" name="矩形 43"/>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360457" y="987574"/>
            <a:ext cx="6984776" cy="1177245"/>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a:lnSpc>
                <a:spcPct val="150000"/>
              </a:lnSpc>
            </a:pPr>
            <a:r>
              <a:rPr lang="zh-CN" altLang="en-US" sz="1200" smtClean="0">
                <a:solidFill>
                  <a:schemeClr val="tx1">
                    <a:lumMod val="95000"/>
                    <a:lumOff val="5000"/>
                  </a:schemeClr>
                </a:solidFill>
                <a:latin typeface="微软雅黑" pitchFamily="34" charset="-122"/>
                <a:ea typeface="微软雅黑" pitchFamily="34" charset="-122"/>
              </a:rPr>
              <a:t> </a:t>
            </a:r>
            <a:r>
              <a:rPr lang="en-US" altLang="zh-CN" sz="1200" smtClean="0"/>
              <a:t>camera.position.set(x,y,z)</a:t>
            </a:r>
            <a:r>
              <a:rPr lang="zh-CN" altLang="en-US" sz="1200" smtClean="0"/>
              <a:t>相机的位置</a:t>
            </a:r>
            <a:endParaRPr lang="en-US" altLang="zh-CN" sz="1200" smtClean="0"/>
          </a:p>
          <a:p>
            <a:pPr>
              <a:lnSpc>
                <a:spcPct val="150000"/>
              </a:lnSpc>
            </a:pPr>
            <a:r>
              <a:rPr lang="en-US" altLang="zh-CN" sz="1200" smtClean="0"/>
              <a:t>camera.lookAtt(x,y,z)</a:t>
            </a:r>
            <a:r>
              <a:rPr lang="zh-CN" altLang="en-US" sz="1200" smtClean="0"/>
              <a:t>相机看得中心点</a:t>
            </a:r>
            <a:endParaRPr lang="en-US" altLang="zh-CN" sz="1200">
              <a:solidFill>
                <a:schemeClr val="tx1">
                  <a:lumMod val="95000"/>
                  <a:lumOff val="5000"/>
                </a:schemeClr>
              </a:solidFill>
              <a:latin typeface="微软雅黑" pitchFamily="34" charset="-122"/>
              <a:ea typeface="微软雅黑" pitchFamily="34" charset="-122"/>
            </a:endParaRPr>
          </a:p>
          <a:p>
            <a:pPr>
              <a:lnSpc>
                <a:spcPct val="150000"/>
              </a:lnSpc>
            </a:pPr>
            <a:endParaRPr lang="en-US" altLang="zh-CN" sz="1200">
              <a:solidFill>
                <a:schemeClr val="tx1">
                  <a:lumMod val="95000"/>
                  <a:lumOff val="5000"/>
                </a:schemeClr>
              </a:solidFill>
              <a:latin typeface="微软雅黑" pitchFamily="34" charset="-122"/>
              <a:ea typeface="微软雅黑" pitchFamily="34" charset="-122"/>
            </a:endParaRPr>
          </a:p>
        </p:txBody>
      </p:sp>
      <p:sp>
        <p:nvSpPr>
          <p:cNvPr id="33" name="Rectangle 12"/>
          <p:cNvSpPr/>
          <p:nvPr/>
        </p:nvSpPr>
        <p:spPr>
          <a:xfrm>
            <a:off x="539552" y="1019399"/>
            <a:ext cx="1178172"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常用方法</a:t>
            </a:r>
            <a:endParaRPr lang="en-US" sz="1200"/>
          </a:p>
        </p:txBody>
      </p:sp>
    </p:spTree>
    <p:extLst>
      <p:ext uri="{BB962C8B-B14F-4D97-AF65-F5344CB8AC3E}">
        <p14:creationId xmlns:p14="http://schemas.microsoft.com/office/powerpoint/2010/main" val="1688681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350" fill="hold"/>
                                        <p:tgtEl>
                                          <p:spTgt spid="43"/>
                                        </p:tgtEl>
                                        <p:attrNameLst>
                                          <p:attrName>ppt_w</p:attrName>
                                        </p:attrNameLst>
                                      </p:cBhvr>
                                      <p:tavLst>
                                        <p:tav tm="0">
                                          <p:val>
                                            <p:fltVal val="0"/>
                                          </p:val>
                                        </p:tav>
                                        <p:tav tm="100000">
                                          <p:val>
                                            <p:strVal val="#ppt_w"/>
                                          </p:val>
                                        </p:tav>
                                      </p:tavLst>
                                    </p:anim>
                                    <p:anim calcmode="lin" valueType="num">
                                      <p:cBhvr>
                                        <p:cTn id="8" dur="350" fill="hold"/>
                                        <p:tgtEl>
                                          <p:spTgt spid="43"/>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2"/>
                                        </p:tgtEl>
                                        <p:attrNameLst>
                                          <p:attrName>ppt_y</p:attrName>
                                        </p:attrNameLst>
                                      </p:cBhvr>
                                      <p:tavLst>
                                        <p:tav tm="0">
                                          <p:val>
                                            <p:strVal val="#ppt_y"/>
                                          </p:val>
                                        </p:tav>
                                        <p:tav tm="100000">
                                          <p:val>
                                            <p:strVal val="#ppt_y"/>
                                          </p:val>
                                        </p:tav>
                                      </p:tavLst>
                                    </p:anim>
                                    <p:anim calcmode="lin" valueType="num">
                                      <p:cBhvr>
                                        <p:cTn id="14"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08"/>
          <p:cNvSpPr txBox="1">
            <a:spLocks noChangeArrowheads="1"/>
          </p:cNvSpPr>
          <p:nvPr/>
        </p:nvSpPr>
        <p:spPr bwMode="auto">
          <a:xfrm>
            <a:off x="539552" y="26749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schemeClr val="tx1">
                    <a:lumMod val="85000"/>
                    <a:lumOff val="15000"/>
                  </a:schemeClr>
                </a:solidFill>
                <a:latin typeface="微软雅黑" pitchFamily="34" charset="-122"/>
                <a:ea typeface="微软雅黑" pitchFamily="34" charset="-122"/>
              </a:rPr>
              <a:t>光源</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107544" y="245001"/>
            <a:ext cx="360000" cy="360000"/>
            <a:chOff x="1965186" y="1419622"/>
            <a:chExt cx="302558" cy="314067"/>
          </a:xfrm>
        </p:grpSpPr>
        <p:sp>
          <p:nvSpPr>
            <p:cNvPr id="44" name="矩形 43"/>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360457" y="987574"/>
            <a:ext cx="3851503" cy="3600986"/>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marL="171450" indent="-171450">
              <a:lnSpc>
                <a:spcPct val="150000"/>
              </a:lnSpc>
              <a:buFont typeface="Wingdings" panose="05000000000000000000" pitchFamily="2" charset="2"/>
              <a:buChar char="l"/>
            </a:pPr>
            <a:r>
              <a:rPr lang="zh-CN" altLang="en-US" sz="1200" smtClean="0">
                <a:solidFill>
                  <a:schemeClr val="tx1">
                    <a:lumMod val="95000"/>
                    <a:lumOff val="5000"/>
                  </a:schemeClr>
                </a:solidFill>
                <a:latin typeface="微软雅黑" pitchFamily="34" charset="-122"/>
                <a:ea typeface="微软雅黑" pitchFamily="34" charset="-122"/>
              </a:rPr>
              <a:t>环境光源：</a:t>
            </a:r>
            <a:endParaRPr lang="en-US" altLang="zh-CN" sz="1200" smtClean="0">
              <a:solidFill>
                <a:schemeClr val="tx1">
                  <a:lumMod val="95000"/>
                  <a:lumOff val="5000"/>
                </a:schemeClr>
              </a:solidFill>
              <a:latin typeface="微软雅黑" pitchFamily="34" charset="-122"/>
              <a:ea typeface="微软雅黑" pitchFamily="34" charset="-122"/>
            </a:endParaRPr>
          </a:p>
          <a:p>
            <a:pPr>
              <a:lnSpc>
                <a:spcPct val="150000"/>
              </a:lnSpc>
            </a:pPr>
            <a:r>
              <a:rPr lang="zh-CN" altLang="en-US" sz="1200" smtClean="0">
                <a:solidFill>
                  <a:schemeClr val="tx1">
                    <a:lumMod val="95000"/>
                    <a:lumOff val="5000"/>
                  </a:schemeClr>
                </a:solidFill>
                <a:latin typeface="微软雅黑" pitchFamily="34" charset="-122"/>
                <a:ea typeface="微软雅黑" pitchFamily="34" charset="-122"/>
              </a:rPr>
              <a:t> </a:t>
            </a:r>
            <a:r>
              <a:rPr lang="en-US" altLang="zh-CN" sz="1200"/>
              <a:t>new THREE.AmbientLight(ambiColor</a:t>
            </a:r>
            <a:r>
              <a:rPr lang="en-US" altLang="zh-CN" sz="1200" smtClean="0"/>
              <a:t>);</a:t>
            </a:r>
          </a:p>
          <a:p>
            <a:pPr>
              <a:lnSpc>
                <a:spcPct val="150000"/>
              </a:lnSpc>
            </a:pPr>
            <a:r>
              <a:rPr lang="zh-CN" altLang="en-US" sz="1200"/>
              <a:t>环境光没有特定的光源，是模拟漫反射的一种光源，因此不需要指定</a:t>
            </a:r>
            <a:r>
              <a:rPr lang="zh-CN" altLang="en-US" sz="1200" smtClean="0"/>
              <a:t>位置，</a:t>
            </a:r>
            <a:r>
              <a:rPr lang="zh-CN" altLang="en-US" sz="1200"/>
              <a:t>它能将灯光均匀地照射在场景中每个物体上面，一般情况下用来弱化阴影或者添加一些颜色到环境</a:t>
            </a:r>
            <a:r>
              <a:rPr lang="zh-CN" altLang="en-US" sz="1200" smtClean="0"/>
              <a:t>中，注意</a:t>
            </a:r>
            <a:r>
              <a:rPr lang="zh-CN" altLang="en-US" sz="1200"/>
              <a:t>一下</a:t>
            </a:r>
            <a:r>
              <a:rPr lang="en-US" altLang="zh-CN" sz="1200"/>
              <a:t>AmbientLight</a:t>
            </a:r>
            <a:r>
              <a:rPr lang="zh-CN" altLang="en-US" sz="1200"/>
              <a:t>会将颜色应用于整个场景，因此使用</a:t>
            </a:r>
            <a:r>
              <a:rPr lang="en-US" altLang="zh-CN" sz="1200"/>
              <a:t>AmbientLight</a:t>
            </a:r>
            <a:r>
              <a:rPr lang="zh-CN" altLang="en-US" sz="1200"/>
              <a:t>的时候，用色应该尽量的保守，如果颜色过于明亮，画面颜色就会</a:t>
            </a:r>
            <a:r>
              <a:rPr lang="zh-CN" altLang="en-US" sz="1200" smtClean="0"/>
              <a:t>饱和</a:t>
            </a:r>
            <a:endParaRPr lang="en-US" altLang="zh-CN" sz="1200" smtClean="0"/>
          </a:p>
          <a:p>
            <a:pPr>
              <a:lnSpc>
                <a:spcPct val="150000"/>
              </a:lnSpc>
            </a:pPr>
            <a:r>
              <a:rPr lang="en-US" altLang="zh-CN" sz="900" smtClean="0">
                <a:solidFill>
                  <a:schemeClr val="tx1">
                    <a:lumMod val="95000"/>
                    <a:lumOff val="5000"/>
                  </a:schemeClr>
                </a:solidFill>
                <a:latin typeface="微软雅黑" pitchFamily="34" charset="-122"/>
                <a:ea typeface="微软雅黑" pitchFamily="34" charset="-122"/>
              </a:rPr>
              <a:t>      // spotLight=new </a:t>
            </a:r>
            <a:r>
              <a:rPr lang="en-US" altLang="zh-CN" sz="900">
                <a:solidFill>
                  <a:schemeClr val="tx1">
                    <a:lumMod val="95000"/>
                    <a:lumOff val="5000"/>
                  </a:schemeClr>
                </a:solidFill>
                <a:latin typeface="微软雅黑" pitchFamily="34" charset="-122"/>
                <a:ea typeface="微软雅黑" pitchFamily="34" charset="-122"/>
              </a:rPr>
              <a:t>THREE.SpotLight(0xffffff</a:t>
            </a:r>
            <a:r>
              <a:rPr lang="en-US" altLang="zh-CN" sz="900" smtClean="0">
                <a:solidFill>
                  <a:schemeClr val="tx1">
                    <a:lumMod val="95000"/>
                    <a:lumOff val="5000"/>
                  </a:schemeClr>
                </a:solidFill>
                <a:latin typeface="微软雅黑" pitchFamily="34" charset="-122"/>
                <a:ea typeface="微软雅黑" pitchFamily="34" charset="-122"/>
              </a:rPr>
              <a:t>);</a:t>
            </a:r>
            <a:r>
              <a:rPr lang="zh-CN" altLang="en-US" sz="900" smtClean="0">
                <a:solidFill>
                  <a:schemeClr val="tx1">
                    <a:lumMod val="95000"/>
                    <a:lumOff val="5000"/>
                  </a:schemeClr>
                </a:solidFill>
                <a:latin typeface="微软雅黑" pitchFamily="34" charset="-122"/>
                <a:ea typeface="微软雅黑" pitchFamily="34" charset="-122"/>
              </a:rPr>
              <a:t>聚光灯</a:t>
            </a:r>
            <a:endParaRPr lang="en-US" altLang="zh-CN" sz="900">
              <a:solidFill>
                <a:schemeClr val="tx1">
                  <a:lumMod val="95000"/>
                  <a:lumOff val="5000"/>
                </a:schemeClr>
              </a:solidFill>
              <a:latin typeface="微软雅黑" pitchFamily="34" charset="-122"/>
              <a:ea typeface="微软雅黑" pitchFamily="34" charset="-122"/>
            </a:endParaRPr>
          </a:p>
          <a:p>
            <a:pPr>
              <a:lnSpc>
                <a:spcPct val="150000"/>
              </a:lnSpc>
            </a:pPr>
            <a:r>
              <a:rPr lang="en-US" altLang="zh-CN" sz="900">
                <a:solidFill>
                  <a:schemeClr val="tx1">
                    <a:lumMod val="95000"/>
                    <a:lumOff val="5000"/>
                  </a:schemeClr>
                </a:solidFill>
                <a:latin typeface="微软雅黑" pitchFamily="34" charset="-122"/>
                <a:ea typeface="微软雅黑" pitchFamily="34" charset="-122"/>
              </a:rPr>
              <a:t>        </a:t>
            </a:r>
            <a:r>
              <a:rPr lang="en-US" altLang="zh-CN" sz="900" smtClean="0">
                <a:solidFill>
                  <a:schemeClr val="tx1">
                    <a:lumMod val="95000"/>
                    <a:lumOff val="5000"/>
                  </a:schemeClr>
                </a:solidFill>
                <a:latin typeface="微软雅黑" pitchFamily="34" charset="-122"/>
                <a:ea typeface="微软雅黑" pitchFamily="34" charset="-122"/>
              </a:rPr>
              <a:t>//spotLight.position.set</a:t>
            </a:r>
            <a:r>
              <a:rPr lang="en-US" altLang="zh-CN" sz="900">
                <a:solidFill>
                  <a:schemeClr val="tx1">
                    <a:lumMod val="95000"/>
                    <a:lumOff val="5000"/>
                  </a:schemeClr>
                </a:solidFill>
                <a:latin typeface="微软雅黑" pitchFamily="34" charset="-122"/>
                <a:ea typeface="微软雅黑" pitchFamily="34" charset="-122"/>
              </a:rPr>
              <a:t>(-40,60,-10);</a:t>
            </a:r>
          </a:p>
          <a:p>
            <a:pPr>
              <a:lnSpc>
                <a:spcPct val="150000"/>
              </a:lnSpc>
            </a:pPr>
            <a:r>
              <a:rPr lang="en-US" altLang="zh-CN" sz="900">
                <a:solidFill>
                  <a:schemeClr val="tx1">
                    <a:lumMod val="95000"/>
                    <a:lumOff val="5000"/>
                  </a:schemeClr>
                </a:solidFill>
                <a:latin typeface="微软雅黑" pitchFamily="34" charset="-122"/>
                <a:ea typeface="微软雅黑" pitchFamily="34" charset="-122"/>
              </a:rPr>
              <a:t>        </a:t>
            </a:r>
            <a:r>
              <a:rPr lang="en-US" altLang="zh-CN" sz="900" smtClean="0">
                <a:solidFill>
                  <a:schemeClr val="tx1">
                    <a:lumMod val="95000"/>
                    <a:lumOff val="5000"/>
                  </a:schemeClr>
                </a:solidFill>
                <a:latin typeface="微软雅黑" pitchFamily="34" charset="-122"/>
                <a:ea typeface="微软雅黑" pitchFamily="34" charset="-122"/>
              </a:rPr>
              <a:t>//spotLight.castShadow=true;</a:t>
            </a:r>
            <a:endParaRPr lang="en-US" altLang="zh-CN" sz="900">
              <a:solidFill>
                <a:schemeClr val="tx1">
                  <a:lumMod val="95000"/>
                  <a:lumOff val="5000"/>
                </a:schemeClr>
              </a:solidFill>
              <a:latin typeface="微软雅黑" pitchFamily="34" charset="-122"/>
              <a:ea typeface="微软雅黑" pitchFamily="34" charset="-122"/>
            </a:endParaRPr>
          </a:p>
          <a:p>
            <a:pPr>
              <a:lnSpc>
                <a:spcPct val="150000"/>
              </a:lnSpc>
            </a:pPr>
            <a:r>
              <a:rPr lang="en-US" altLang="zh-CN" sz="900">
                <a:solidFill>
                  <a:schemeClr val="tx1">
                    <a:lumMod val="95000"/>
                    <a:lumOff val="5000"/>
                  </a:schemeClr>
                </a:solidFill>
                <a:latin typeface="微软雅黑" pitchFamily="34" charset="-122"/>
                <a:ea typeface="微软雅黑" pitchFamily="34" charset="-122"/>
              </a:rPr>
              <a:t>        var ambientLight=new THREE.AmbientLight("#0c0c0c");</a:t>
            </a:r>
          </a:p>
          <a:p>
            <a:pPr>
              <a:lnSpc>
                <a:spcPct val="150000"/>
              </a:lnSpc>
            </a:pPr>
            <a:r>
              <a:rPr lang="en-US" altLang="zh-CN" sz="900">
                <a:solidFill>
                  <a:schemeClr val="tx1">
                    <a:lumMod val="95000"/>
                    <a:lumOff val="5000"/>
                  </a:schemeClr>
                </a:solidFill>
                <a:latin typeface="微软雅黑" pitchFamily="34" charset="-122"/>
                <a:ea typeface="微软雅黑" pitchFamily="34" charset="-122"/>
              </a:rPr>
              <a:t>        scene.add(ambientLight);</a:t>
            </a:r>
          </a:p>
        </p:txBody>
      </p:sp>
      <p:sp>
        <p:nvSpPr>
          <p:cNvPr id="33" name="Rectangle 12"/>
          <p:cNvSpPr/>
          <p:nvPr/>
        </p:nvSpPr>
        <p:spPr>
          <a:xfrm>
            <a:off x="539552" y="1019399"/>
            <a:ext cx="1178172"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构造方法</a:t>
            </a:r>
            <a:endParaRPr lang="en-US" sz="120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419622"/>
            <a:ext cx="4950551" cy="3024336"/>
          </a:xfrm>
          <a:prstGeom prst="rect">
            <a:avLst/>
          </a:prstGeom>
        </p:spPr>
      </p:pic>
      <p:sp>
        <p:nvSpPr>
          <p:cNvPr id="18" name="Rectangle 12"/>
          <p:cNvSpPr/>
          <p:nvPr/>
        </p:nvSpPr>
        <p:spPr>
          <a:xfrm>
            <a:off x="4232013" y="1347614"/>
            <a:ext cx="844043" cy="1440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smtClean="0"/>
              <a:t>只有环境光源</a:t>
            </a:r>
            <a:endParaRPr lang="en-US" sz="800"/>
          </a:p>
        </p:txBody>
      </p:sp>
      <p:sp>
        <p:nvSpPr>
          <p:cNvPr id="19" name="Rectangle 12"/>
          <p:cNvSpPr/>
          <p:nvPr/>
        </p:nvSpPr>
        <p:spPr>
          <a:xfrm>
            <a:off x="7092280" y="1378126"/>
            <a:ext cx="844043" cy="1440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smtClean="0"/>
              <a:t>加入聚光灯</a:t>
            </a:r>
            <a:endParaRPr lang="en-US" sz="800"/>
          </a:p>
        </p:txBody>
      </p:sp>
    </p:spTree>
    <p:extLst>
      <p:ext uri="{BB962C8B-B14F-4D97-AF65-F5344CB8AC3E}">
        <p14:creationId xmlns:p14="http://schemas.microsoft.com/office/powerpoint/2010/main" val="2950125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350" fill="hold"/>
                                        <p:tgtEl>
                                          <p:spTgt spid="43"/>
                                        </p:tgtEl>
                                        <p:attrNameLst>
                                          <p:attrName>ppt_w</p:attrName>
                                        </p:attrNameLst>
                                      </p:cBhvr>
                                      <p:tavLst>
                                        <p:tav tm="0">
                                          <p:val>
                                            <p:fltVal val="0"/>
                                          </p:val>
                                        </p:tav>
                                        <p:tav tm="100000">
                                          <p:val>
                                            <p:strVal val="#ppt_w"/>
                                          </p:val>
                                        </p:tav>
                                      </p:tavLst>
                                    </p:anim>
                                    <p:anim calcmode="lin" valueType="num">
                                      <p:cBhvr>
                                        <p:cTn id="8" dur="350" fill="hold"/>
                                        <p:tgtEl>
                                          <p:spTgt spid="43"/>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2"/>
                                        </p:tgtEl>
                                        <p:attrNameLst>
                                          <p:attrName>ppt_y</p:attrName>
                                        </p:attrNameLst>
                                      </p:cBhvr>
                                      <p:tavLst>
                                        <p:tav tm="0">
                                          <p:val>
                                            <p:strVal val="#ppt_y"/>
                                          </p:val>
                                        </p:tav>
                                        <p:tav tm="100000">
                                          <p:val>
                                            <p:strVal val="#ppt_y"/>
                                          </p:val>
                                        </p:tav>
                                      </p:tavLst>
                                    </p:anim>
                                    <p:anim calcmode="lin" valueType="num">
                                      <p:cBhvr>
                                        <p:cTn id="14"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291"/>
          <p:cNvSpPr>
            <a:spLocks noChangeArrowheads="1"/>
          </p:cNvSpPr>
          <p:nvPr/>
        </p:nvSpPr>
        <p:spPr bwMode="auto">
          <a:xfrm flipV="1">
            <a:off x="7391400" y="1886956"/>
            <a:ext cx="5181600" cy="1295000"/>
          </a:xfrm>
          <a:prstGeom prst="parallelogram">
            <a:avLst>
              <a:gd name="adj" fmla="val 55130"/>
            </a:avLst>
          </a:prstGeom>
          <a:blipFill>
            <a:blip r:embed="rId3" cstate="print"/>
            <a:stretch>
              <a:fillRect/>
            </a:stretch>
          </a:blipFill>
          <a:ln>
            <a:solidFill>
              <a:schemeClr val="tx1"/>
            </a:solidFill>
          </a:ln>
          <a:effectLst/>
          <a:extLst/>
        </p:spPr>
        <p:txBody>
          <a:bodyPr wrap="none" anchor="ctr"/>
          <a:lstStyle/>
          <a:p>
            <a:endParaRPr lang="zh-CN" altLang="en-US">
              <a:latin typeface="微软雅黑" pitchFamily="34" charset="-122"/>
              <a:ea typeface="微软雅黑" pitchFamily="34" charset="-122"/>
            </a:endParaRPr>
          </a:p>
        </p:txBody>
      </p:sp>
      <p:sp>
        <p:nvSpPr>
          <p:cNvPr id="42" name="AutoShape 292"/>
          <p:cNvSpPr>
            <a:spLocks noChangeArrowheads="1"/>
          </p:cNvSpPr>
          <p:nvPr/>
        </p:nvSpPr>
        <p:spPr bwMode="auto">
          <a:xfrm flipV="1">
            <a:off x="-990600" y="1886956"/>
            <a:ext cx="5181600" cy="1295000"/>
          </a:xfrm>
          <a:prstGeom prst="parallelogram">
            <a:avLst>
              <a:gd name="adj" fmla="val 55130"/>
            </a:avLst>
          </a:prstGeom>
          <a:blipFill>
            <a:blip r:embed="rId3" cstate="print"/>
            <a:stretch>
              <a:fillRect/>
            </a:stretch>
          </a:blipFill>
          <a:ln>
            <a:solidFill>
              <a:schemeClr val="tx1"/>
            </a:solidFill>
          </a:ln>
          <a:effectLst/>
          <a:extLst/>
        </p:spPr>
        <p:txBody>
          <a:bodyPr wrap="none" anchor="ctr"/>
          <a:lstStyle/>
          <a:p>
            <a:endParaRPr lang="zh-CN" altLang="en-US">
              <a:latin typeface="微软雅黑" pitchFamily="34" charset="-122"/>
              <a:ea typeface="微软雅黑" pitchFamily="34" charset="-122"/>
            </a:endParaRPr>
          </a:p>
        </p:txBody>
      </p:sp>
      <p:sp>
        <p:nvSpPr>
          <p:cNvPr id="43" name="WordArt 293"/>
          <p:cNvSpPr>
            <a:spLocks noChangeArrowheads="1" noChangeShapeType="1" noTextEdit="1"/>
          </p:cNvSpPr>
          <p:nvPr/>
        </p:nvSpPr>
        <p:spPr bwMode="auto">
          <a:xfrm>
            <a:off x="1752600" y="2110724"/>
            <a:ext cx="1143000" cy="53323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zh-CN" altLang="en-US" sz="3600" kern="10">
                <a:blipFill dpi="0" rotWithShape="1">
                  <a:blip r:embed="rId4"/>
                  <a:srcRect/>
                  <a:tile tx="0" ty="0" sx="100000" sy="100000" flip="none" algn="tl"/>
                </a:blipFill>
                <a:effectLst>
                  <a:outerShdw dist="35921" dir="2700000" algn="ctr" rotWithShape="0">
                    <a:srgbClr val="000000">
                      <a:alpha val="80000"/>
                    </a:srgbClr>
                  </a:outerShdw>
                </a:effectLst>
                <a:latin typeface="微软雅黑" pitchFamily="34" charset="-122"/>
                <a:ea typeface="微软雅黑" pitchFamily="34" charset="-122"/>
              </a:rPr>
              <a:t>目录</a:t>
            </a:r>
          </a:p>
        </p:txBody>
      </p:sp>
      <p:sp>
        <p:nvSpPr>
          <p:cNvPr id="44" name="WordArt 294"/>
          <p:cNvSpPr>
            <a:spLocks noChangeArrowheads="1" noChangeShapeType="1" noTextEdit="1"/>
          </p:cNvSpPr>
          <p:nvPr/>
        </p:nvSpPr>
        <p:spPr bwMode="auto">
          <a:xfrm>
            <a:off x="1763688" y="2779437"/>
            <a:ext cx="1143000" cy="15235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altLang="zh-CN" sz="3600">
                <a:solidFill>
                  <a:schemeClr val="bg1"/>
                </a:solidFill>
                <a:latin typeface="微软雅黑" pitchFamily="34" charset="-122"/>
                <a:ea typeface="微软雅黑" pitchFamily="34" charset="-122"/>
              </a:rPr>
              <a:t>CONTENTS</a:t>
            </a:r>
            <a:endParaRPr lang="zh-CN" altLang="en-US" sz="3600">
              <a:solidFill>
                <a:schemeClr val="bg1"/>
              </a:solidFill>
              <a:latin typeface="微软雅黑" pitchFamily="34" charset="-122"/>
              <a:ea typeface="微软雅黑" pitchFamily="34" charset="-122"/>
            </a:endParaRPr>
          </a:p>
        </p:txBody>
      </p:sp>
      <p:sp>
        <p:nvSpPr>
          <p:cNvPr id="45" name="WordArt 20"/>
          <p:cNvSpPr>
            <a:spLocks noChangeArrowheads="1" noChangeShapeType="1" noTextEdit="1"/>
          </p:cNvSpPr>
          <p:nvPr/>
        </p:nvSpPr>
        <p:spPr bwMode="auto">
          <a:xfrm>
            <a:off x="3347864" y="770956"/>
            <a:ext cx="2286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itchFamily="34" charset="-122"/>
                <a:ea typeface="微软雅黑" pitchFamily="34" charset="-122"/>
                <a:cs typeface="Arial"/>
              </a:rPr>
              <a:t>1</a:t>
            </a:r>
            <a:endParaRPr lang="zh-CN" altLang="en-US" sz="3600" b="1" kern="10">
              <a:solidFill>
                <a:srgbClr val="414455"/>
              </a:solidFill>
              <a:latin typeface="微软雅黑" pitchFamily="34" charset="-122"/>
              <a:ea typeface="微软雅黑" pitchFamily="34" charset="-122"/>
              <a:cs typeface="Arial"/>
            </a:endParaRPr>
          </a:p>
        </p:txBody>
      </p:sp>
      <p:sp>
        <p:nvSpPr>
          <p:cNvPr id="46" name="Rectangle 22"/>
          <p:cNvSpPr>
            <a:spLocks noChangeArrowheads="1"/>
          </p:cNvSpPr>
          <p:nvPr/>
        </p:nvSpPr>
        <p:spPr bwMode="auto">
          <a:xfrm>
            <a:off x="3805064" y="699542"/>
            <a:ext cx="297180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en-US" altLang="zh-CN" sz="1600" b="1" smtClean="0">
                <a:solidFill>
                  <a:schemeClr val="tx1">
                    <a:lumMod val="75000"/>
                    <a:lumOff val="25000"/>
                  </a:schemeClr>
                </a:solidFill>
                <a:latin typeface="微软雅黑" pitchFamily="34" charset="-122"/>
                <a:ea typeface="微软雅黑" pitchFamily="34" charset="-122"/>
              </a:rPr>
              <a:t>Three.js</a:t>
            </a:r>
            <a:r>
              <a:rPr lang="zh-CN" altLang="en-US" sz="1600" b="1">
                <a:solidFill>
                  <a:schemeClr val="tx1">
                    <a:lumMod val="75000"/>
                    <a:lumOff val="25000"/>
                  </a:schemeClr>
                </a:solidFill>
                <a:latin typeface="微软雅黑" pitchFamily="34" charset="-122"/>
                <a:ea typeface="微软雅黑" pitchFamily="34" charset="-122"/>
              </a:rPr>
              <a:t>是</a:t>
            </a:r>
            <a:r>
              <a:rPr lang="zh-CN" altLang="en-US" sz="1600" b="1" smtClean="0">
                <a:solidFill>
                  <a:schemeClr val="tx1">
                    <a:lumMod val="75000"/>
                    <a:lumOff val="25000"/>
                  </a:schemeClr>
                </a:solidFill>
                <a:latin typeface="微软雅黑" pitchFamily="34" charset="-122"/>
                <a:ea typeface="微软雅黑" pitchFamily="34" charset="-122"/>
              </a:rPr>
              <a:t>个什么鬼</a:t>
            </a:r>
            <a:endParaRPr lang="en-US" altLang="zh-CN" sz="1600" b="1" smtClean="0">
              <a:solidFill>
                <a:schemeClr val="tx1">
                  <a:lumMod val="75000"/>
                  <a:lumOff val="25000"/>
                </a:schemeClr>
              </a:solidFill>
              <a:latin typeface="微软雅黑" pitchFamily="34" charset="-122"/>
              <a:ea typeface="微软雅黑" pitchFamily="34" charset="-122"/>
            </a:endParaRPr>
          </a:p>
        </p:txBody>
      </p:sp>
      <p:sp>
        <p:nvSpPr>
          <p:cNvPr id="47" name="WordArt 20"/>
          <p:cNvSpPr>
            <a:spLocks noChangeArrowheads="1" noChangeShapeType="1" noTextEdit="1"/>
          </p:cNvSpPr>
          <p:nvPr/>
        </p:nvSpPr>
        <p:spPr bwMode="auto">
          <a:xfrm>
            <a:off x="3652664" y="1456545"/>
            <a:ext cx="3048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itchFamily="34" charset="-122"/>
                <a:ea typeface="微软雅黑" pitchFamily="34" charset="-122"/>
                <a:cs typeface="Arial"/>
              </a:rPr>
              <a:t>2</a:t>
            </a:r>
            <a:endParaRPr lang="zh-CN" altLang="en-US" sz="3600" b="1" kern="10">
              <a:solidFill>
                <a:srgbClr val="414455"/>
              </a:solidFill>
              <a:latin typeface="微软雅黑" pitchFamily="34" charset="-122"/>
              <a:ea typeface="微软雅黑" pitchFamily="34" charset="-122"/>
              <a:cs typeface="Arial"/>
            </a:endParaRPr>
          </a:p>
        </p:txBody>
      </p:sp>
      <p:sp>
        <p:nvSpPr>
          <p:cNvPr id="48" name="Rectangle 22"/>
          <p:cNvSpPr>
            <a:spLocks noChangeArrowheads="1"/>
          </p:cNvSpPr>
          <p:nvPr/>
        </p:nvSpPr>
        <p:spPr bwMode="auto">
          <a:xfrm>
            <a:off x="4186064" y="1464065"/>
            <a:ext cx="297180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pPr>
            <a:r>
              <a:rPr lang="en-US" altLang="zh-CN" sz="1600" b="1" smtClean="0">
                <a:solidFill>
                  <a:schemeClr val="tx1">
                    <a:lumMod val="75000"/>
                    <a:lumOff val="25000"/>
                  </a:schemeClr>
                </a:solidFill>
                <a:latin typeface="微软雅黑" pitchFamily="34" charset="-122"/>
                <a:ea typeface="微软雅黑" pitchFamily="34" charset="-122"/>
              </a:rPr>
              <a:t>Three.js</a:t>
            </a:r>
            <a:r>
              <a:rPr lang="zh-CN" altLang="en-US" sz="1600" b="1" smtClean="0">
                <a:solidFill>
                  <a:schemeClr val="tx1">
                    <a:lumMod val="75000"/>
                    <a:lumOff val="25000"/>
                  </a:schemeClr>
                </a:solidFill>
                <a:latin typeface="微软雅黑" pitchFamily="34" charset="-122"/>
                <a:ea typeface="微软雅黑" pitchFamily="34" charset="-122"/>
              </a:rPr>
              <a:t>架构</a:t>
            </a:r>
            <a:r>
              <a:rPr lang="zh-CN" altLang="en-US" sz="1600" b="1">
                <a:solidFill>
                  <a:schemeClr val="tx1">
                    <a:lumMod val="75000"/>
                    <a:lumOff val="25000"/>
                  </a:schemeClr>
                </a:solidFill>
                <a:latin typeface="微软雅黑" pitchFamily="34" charset="-122"/>
                <a:ea typeface="微软雅黑" pitchFamily="34" charset="-122"/>
              </a:rPr>
              <a:t>的</a:t>
            </a:r>
            <a:r>
              <a:rPr lang="zh-CN" altLang="en-US" sz="1600" b="1" smtClean="0">
                <a:solidFill>
                  <a:schemeClr val="tx1">
                    <a:lumMod val="75000"/>
                    <a:lumOff val="25000"/>
                  </a:schemeClr>
                </a:solidFill>
                <a:latin typeface="微软雅黑" pitchFamily="34" charset="-122"/>
                <a:ea typeface="微软雅黑" pitchFamily="34" charset="-122"/>
              </a:rPr>
              <a:t>组成</a:t>
            </a:r>
            <a:endParaRPr lang="en-US" altLang="zh-CN" sz="1600" b="1" smtClean="0">
              <a:solidFill>
                <a:schemeClr val="tx1">
                  <a:lumMod val="75000"/>
                  <a:lumOff val="25000"/>
                </a:schemeClr>
              </a:solidFill>
              <a:latin typeface="微软雅黑" pitchFamily="34" charset="-122"/>
              <a:ea typeface="微软雅黑" pitchFamily="34" charset="-122"/>
            </a:endParaRPr>
          </a:p>
        </p:txBody>
      </p:sp>
      <p:sp>
        <p:nvSpPr>
          <p:cNvPr id="49" name="WordArt 20"/>
          <p:cNvSpPr>
            <a:spLocks noChangeArrowheads="1" noChangeShapeType="1" noTextEdit="1"/>
          </p:cNvSpPr>
          <p:nvPr/>
        </p:nvSpPr>
        <p:spPr bwMode="auto">
          <a:xfrm>
            <a:off x="4033664" y="2137373"/>
            <a:ext cx="3048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itchFamily="34" charset="-122"/>
                <a:ea typeface="微软雅黑" pitchFamily="34" charset="-122"/>
                <a:cs typeface="Arial"/>
              </a:rPr>
              <a:t>3</a:t>
            </a:r>
            <a:endParaRPr lang="zh-CN" altLang="en-US" sz="3600" b="1" kern="10">
              <a:solidFill>
                <a:srgbClr val="414455"/>
              </a:solidFill>
              <a:latin typeface="微软雅黑" pitchFamily="34" charset="-122"/>
              <a:ea typeface="微软雅黑" pitchFamily="34" charset="-122"/>
              <a:cs typeface="Arial"/>
            </a:endParaRPr>
          </a:p>
        </p:txBody>
      </p:sp>
      <p:sp>
        <p:nvSpPr>
          <p:cNvPr id="50" name="Rectangle 22"/>
          <p:cNvSpPr>
            <a:spLocks noChangeArrowheads="1"/>
          </p:cNvSpPr>
          <p:nvPr/>
        </p:nvSpPr>
        <p:spPr bwMode="auto">
          <a:xfrm>
            <a:off x="4490864" y="2065957"/>
            <a:ext cx="297180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pPr>
            <a:r>
              <a:rPr lang="en-US" altLang="zh-CN" sz="1600" b="1">
                <a:solidFill>
                  <a:schemeClr val="tx1">
                    <a:lumMod val="75000"/>
                    <a:lumOff val="25000"/>
                  </a:schemeClr>
                </a:solidFill>
                <a:latin typeface="微软雅黑" pitchFamily="34" charset="-122"/>
                <a:ea typeface="微软雅黑" pitchFamily="34" charset="-122"/>
              </a:rPr>
              <a:t>Three.js</a:t>
            </a:r>
            <a:r>
              <a:rPr lang="zh-CN" altLang="en-US" sz="1600" b="1" smtClean="0">
                <a:solidFill>
                  <a:schemeClr val="tx1">
                    <a:lumMod val="75000"/>
                    <a:lumOff val="25000"/>
                  </a:schemeClr>
                </a:solidFill>
                <a:latin typeface="微软雅黑" pitchFamily="34" charset="-122"/>
                <a:ea typeface="微软雅黑" pitchFamily="34" charset="-122"/>
              </a:rPr>
              <a:t>重要</a:t>
            </a:r>
            <a:r>
              <a:rPr lang="zh-CN" altLang="en-US" sz="1600" b="1">
                <a:solidFill>
                  <a:schemeClr val="tx1">
                    <a:lumMod val="75000"/>
                    <a:lumOff val="25000"/>
                  </a:schemeClr>
                </a:solidFill>
                <a:latin typeface="微软雅黑" pitchFamily="34" charset="-122"/>
                <a:ea typeface="微软雅黑" pitchFamily="34" charset="-122"/>
              </a:rPr>
              <a:t>的</a:t>
            </a:r>
            <a:r>
              <a:rPr lang="zh-CN" altLang="en-US" sz="1600" b="1" smtClean="0">
                <a:solidFill>
                  <a:schemeClr val="tx1">
                    <a:lumMod val="75000"/>
                    <a:lumOff val="25000"/>
                  </a:schemeClr>
                </a:solidFill>
                <a:latin typeface="微软雅黑" pitchFamily="34" charset="-122"/>
                <a:ea typeface="微软雅黑" pitchFamily="34" charset="-122"/>
              </a:rPr>
              <a:t>一些插件</a:t>
            </a:r>
            <a:endParaRPr lang="en-US" altLang="zh-CN" sz="1600" b="1">
              <a:solidFill>
                <a:schemeClr val="tx1">
                  <a:lumMod val="75000"/>
                  <a:lumOff val="25000"/>
                </a:schemeClr>
              </a:solidFill>
              <a:latin typeface="微软雅黑" pitchFamily="34" charset="-122"/>
              <a:ea typeface="微软雅黑" pitchFamily="34" charset="-122"/>
            </a:endParaRPr>
          </a:p>
        </p:txBody>
      </p:sp>
      <p:sp>
        <p:nvSpPr>
          <p:cNvPr id="51" name="WordArt 20"/>
          <p:cNvSpPr>
            <a:spLocks noChangeArrowheads="1" noChangeShapeType="1" noTextEdit="1"/>
          </p:cNvSpPr>
          <p:nvPr/>
        </p:nvSpPr>
        <p:spPr bwMode="auto">
          <a:xfrm>
            <a:off x="4414664" y="2832483"/>
            <a:ext cx="3048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itchFamily="34" charset="-122"/>
                <a:ea typeface="微软雅黑" pitchFamily="34" charset="-122"/>
                <a:cs typeface="Arial"/>
              </a:rPr>
              <a:t>4</a:t>
            </a:r>
            <a:endParaRPr lang="zh-CN" altLang="en-US" sz="3600" b="1" kern="10">
              <a:solidFill>
                <a:srgbClr val="414455"/>
              </a:solidFill>
              <a:latin typeface="微软雅黑" pitchFamily="34" charset="-122"/>
              <a:ea typeface="微软雅黑" pitchFamily="34" charset="-122"/>
              <a:cs typeface="Arial"/>
            </a:endParaRPr>
          </a:p>
        </p:txBody>
      </p:sp>
      <p:sp>
        <p:nvSpPr>
          <p:cNvPr id="52" name="Rectangle 22"/>
          <p:cNvSpPr>
            <a:spLocks noChangeArrowheads="1"/>
          </p:cNvSpPr>
          <p:nvPr/>
        </p:nvSpPr>
        <p:spPr bwMode="auto">
          <a:xfrm>
            <a:off x="4948064" y="2761067"/>
            <a:ext cx="297180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20000"/>
              </a:lnSpc>
            </a:pPr>
            <a:r>
              <a:rPr lang="zh-CN" altLang="en-US" sz="1600" b="1">
                <a:solidFill>
                  <a:schemeClr val="tx1">
                    <a:lumMod val="75000"/>
                    <a:lumOff val="25000"/>
                  </a:schemeClr>
                </a:solidFill>
                <a:latin typeface="微软雅黑" pitchFamily="34" charset="-122"/>
                <a:ea typeface="微软雅黑" pitchFamily="34" charset="-122"/>
              </a:rPr>
              <a:t>程序员的自我</a:t>
            </a:r>
            <a:r>
              <a:rPr lang="zh-CN" altLang="en-US" sz="1600" b="1" smtClean="0">
                <a:solidFill>
                  <a:schemeClr val="tx1">
                    <a:lumMod val="75000"/>
                    <a:lumOff val="25000"/>
                  </a:schemeClr>
                </a:solidFill>
                <a:latin typeface="微软雅黑" pitchFamily="34" charset="-122"/>
                <a:ea typeface="微软雅黑" pitchFamily="34" charset="-122"/>
              </a:rPr>
              <a:t>修养</a:t>
            </a:r>
            <a:r>
              <a:rPr lang="zh-CN" altLang="en-US" sz="1600" b="1">
                <a:solidFill>
                  <a:schemeClr val="tx1">
                    <a:lumMod val="75000"/>
                    <a:lumOff val="25000"/>
                  </a:schemeClr>
                </a:solidFill>
                <a:latin typeface="微软雅黑" pitchFamily="34" charset="-122"/>
                <a:ea typeface="微软雅黑" pitchFamily="34" charset="-122"/>
              </a:rPr>
              <a:t>：不是我</a:t>
            </a:r>
            <a:r>
              <a:rPr lang="zh-CN" altLang="en-US" sz="1600" b="1" smtClean="0">
                <a:solidFill>
                  <a:schemeClr val="tx1">
                    <a:lumMod val="75000"/>
                    <a:lumOff val="25000"/>
                  </a:schemeClr>
                </a:solidFill>
                <a:latin typeface="微软雅黑" pitchFamily="34" charset="-122"/>
                <a:ea typeface="微软雅黑" pitchFamily="34" charset="-122"/>
              </a:rPr>
              <a:t>的</a:t>
            </a:r>
            <a:r>
              <a:rPr lang="zh-CN" altLang="en-US" sz="1600" b="1">
                <a:solidFill>
                  <a:schemeClr val="tx1">
                    <a:lumMod val="75000"/>
                    <a:lumOff val="25000"/>
                  </a:schemeClr>
                </a:solidFill>
                <a:latin typeface="微软雅黑" pitchFamily="34" charset="-122"/>
                <a:ea typeface="微软雅黑" pitchFamily="34" charset="-122"/>
              </a:rPr>
              <a:t>锅</a:t>
            </a:r>
            <a:endParaRPr lang="en-US" altLang="zh-CN" sz="1600" b="1" smtClean="0">
              <a:solidFill>
                <a:schemeClr val="tx1">
                  <a:lumMod val="75000"/>
                  <a:lumOff val="25000"/>
                </a:schemeClr>
              </a:solidFill>
              <a:latin typeface="微软雅黑" pitchFamily="34" charset="-122"/>
              <a:ea typeface="微软雅黑" pitchFamily="34" charset="-122"/>
            </a:endParaRPr>
          </a:p>
        </p:txBody>
      </p:sp>
      <p:sp>
        <p:nvSpPr>
          <p:cNvPr id="53" name="WordArt 20"/>
          <p:cNvSpPr>
            <a:spLocks noChangeArrowheads="1" noChangeShapeType="1" noTextEdit="1"/>
          </p:cNvSpPr>
          <p:nvPr/>
        </p:nvSpPr>
        <p:spPr bwMode="auto">
          <a:xfrm>
            <a:off x="4757564" y="3594281"/>
            <a:ext cx="3048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itchFamily="34" charset="-122"/>
                <a:ea typeface="微软雅黑" pitchFamily="34" charset="-122"/>
                <a:cs typeface="Arial"/>
              </a:rPr>
              <a:t>5</a:t>
            </a:r>
            <a:endParaRPr lang="zh-CN" altLang="en-US" sz="3600" b="1" kern="10">
              <a:solidFill>
                <a:srgbClr val="414455"/>
              </a:solidFill>
              <a:latin typeface="微软雅黑" pitchFamily="34" charset="-122"/>
              <a:ea typeface="微软雅黑" pitchFamily="34" charset="-122"/>
              <a:cs typeface="Arial"/>
            </a:endParaRPr>
          </a:p>
        </p:txBody>
      </p:sp>
      <p:sp>
        <p:nvSpPr>
          <p:cNvPr id="54" name="Rectangle 22"/>
          <p:cNvSpPr>
            <a:spLocks noChangeArrowheads="1"/>
          </p:cNvSpPr>
          <p:nvPr/>
        </p:nvSpPr>
        <p:spPr bwMode="auto">
          <a:xfrm>
            <a:off x="5290964" y="3522865"/>
            <a:ext cx="297180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smtClean="0">
                <a:solidFill>
                  <a:schemeClr val="tx1">
                    <a:lumMod val="75000"/>
                    <a:lumOff val="25000"/>
                  </a:schemeClr>
                </a:solidFill>
                <a:latin typeface="微软雅黑" pitchFamily="34" charset="-122"/>
                <a:ea typeface="微软雅黑" pitchFamily="34" charset="-122"/>
              </a:rPr>
              <a:t>程序员的觉悟：踩过的坑自己填平</a:t>
            </a:r>
            <a:endParaRPr lang="zh-CN" altLang="en-US" sz="120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68942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4"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from="(-#ppt_w/2)" to="(#ppt_x)" calcmode="lin" valueType="num">
                                      <p:cBhvr>
                                        <p:cTn id="16" dur="600" fill="hold">
                                          <p:stCondLst>
                                            <p:cond delay="0"/>
                                          </p:stCondLst>
                                        </p:cTn>
                                        <p:tgtEl>
                                          <p:spTgt spid="43"/>
                                        </p:tgtEl>
                                        <p:attrNameLst>
                                          <p:attrName>ppt_x</p:attrName>
                                        </p:attrNameLst>
                                      </p:cBhvr>
                                    </p:anim>
                                    <p:anim from="0" to="-1.0" calcmode="lin" valueType="num">
                                      <p:cBhvr>
                                        <p:cTn id="17" dur="200" decel="50000" autoRev="1" fill="hold">
                                          <p:stCondLst>
                                            <p:cond delay="600"/>
                                          </p:stCondLst>
                                        </p:cTn>
                                        <p:tgtEl>
                                          <p:spTgt spid="43"/>
                                        </p:tgtEl>
                                        <p:attrNameLst>
                                          <p:attrName>xshear</p:attrName>
                                        </p:attrNameLst>
                                      </p:cBhvr>
                                    </p:anim>
                                    <p:animScale>
                                      <p:cBhvr>
                                        <p:cTn id="18" dur="200" decel="100000" autoRev="1" fill="hold">
                                          <p:stCondLst>
                                            <p:cond delay="600"/>
                                          </p:stCondLst>
                                        </p:cTn>
                                        <p:tgtEl>
                                          <p:spTgt spid="43"/>
                                        </p:tgtEl>
                                      </p:cBhvr>
                                      <p:from x="100000" y="100000"/>
                                      <p:to x="80000" y="100000"/>
                                    </p:animScale>
                                    <p:anim by="(#ppt_h/3+#ppt_w*0.1)" calcmode="lin" valueType="num">
                                      <p:cBhvr additive="sum">
                                        <p:cTn id="19" dur="200" decel="100000" autoRev="1" fill="hold">
                                          <p:stCondLst>
                                            <p:cond delay="600"/>
                                          </p:stCondLst>
                                        </p:cTn>
                                        <p:tgtEl>
                                          <p:spTgt spid="43"/>
                                        </p:tgtEl>
                                        <p:attrNameLst>
                                          <p:attrName>ppt_x</p:attrName>
                                        </p:attrNameLst>
                                      </p:cBhvr>
                                    </p:anim>
                                  </p:childTnLst>
                                </p:cTn>
                              </p:par>
                              <p:par>
                                <p:cTn id="20" presetID="34"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from="(-#ppt_w/2)" to="(#ppt_x)" calcmode="lin" valueType="num">
                                      <p:cBhvr>
                                        <p:cTn id="22" dur="600" fill="hold">
                                          <p:stCondLst>
                                            <p:cond delay="0"/>
                                          </p:stCondLst>
                                        </p:cTn>
                                        <p:tgtEl>
                                          <p:spTgt spid="44"/>
                                        </p:tgtEl>
                                        <p:attrNameLst>
                                          <p:attrName>ppt_x</p:attrName>
                                        </p:attrNameLst>
                                      </p:cBhvr>
                                    </p:anim>
                                    <p:anim from="0" to="-1.0" calcmode="lin" valueType="num">
                                      <p:cBhvr>
                                        <p:cTn id="23" dur="200" decel="50000" autoRev="1" fill="hold">
                                          <p:stCondLst>
                                            <p:cond delay="600"/>
                                          </p:stCondLst>
                                        </p:cTn>
                                        <p:tgtEl>
                                          <p:spTgt spid="44"/>
                                        </p:tgtEl>
                                        <p:attrNameLst>
                                          <p:attrName>xshear</p:attrName>
                                        </p:attrNameLst>
                                      </p:cBhvr>
                                    </p:anim>
                                    <p:animScale>
                                      <p:cBhvr>
                                        <p:cTn id="24" dur="200" decel="100000" autoRev="1" fill="hold">
                                          <p:stCondLst>
                                            <p:cond delay="600"/>
                                          </p:stCondLst>
                                        </p:cTn>
                                        <p:tgtEl>
                                          <p:spTgt spid="44"/>
                                        </p:tgtEl>
                                      </p:cBhvr>
                                      <p:from x="100000" y="100000"/>
                                      <p:to x="80000" y="100000"/>
                                    </p:animScale>
                                    <p:anim by="(#ppt_h/3+#ppt_w*0.1)" calcmode="lin" valueType="num">
                                      <p:cBhvr additive="sum">
                                        <p:cTn id="25" dur="200" decel="100000" autoRev="1" fill="hold">
                                          <p:stCondLst>
                                            <p:cond delay="600"/>
                                          </p:stCondLst>
                                        </p:cTn>
                                        <p:tgtEl>
                                          <p:spTgt spid="44"/>
                                        </p:tgtEl>
                                        <p:attrNameLst>
                                          <p:attrName>ppt_x</p:attrName>
                                        </p:attrNameLst>
                                      </p:cBhvr>
                                    </p:anim>
                                  </p:childTnLst>
                                </p:cTn>
                              </p:par>
                            </p:childTnLst>
                          </p:cTn>
                        </p:par>
                        <p:par>
                          <p:cTn id="26" fill="hold">
                            <p:stCondLst>
                              <p:cond delay="1500"/>
                            </p:stCondLst>
                            <p:childTnLst>
                              <p:par>
                                <p:cTn id="27" presetID="49" presetClass="entr" presetSubtype="0" decel="10000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 calcmode="lin" valueType="num">
                                      <p:cBhvr>
                                        <p:cTn id="31" dur="500" fill="hold"/>
                                        <p:tgtEl>
                                          <p:spTgt spid="45"/>
                                        </p:tgtEl>
                                        <p:attrNameLst>
                                          <p:attrName>style.rotation</p:attrName>
                                        </p:attrNameLst>
                                      </p:cBhvr>
                                      <p:tavLst>
                                        <p:tav tm="0">
                                          <p:val>
                                            <p:fltVal val="360"/>
                                          </p:val>
                                        </p:tav>
                                        <p:tav tm="100000">
                                          <p:val>
                                            <p:fltVal val="0"/>
                                          </p:val>
                                        </p:tav>
                                      </p:tavLst>
                                    </p:anim>
                                    <p:animEffect transition="in" filter="fade">
                                      <p:cBhvr>
                                        <p:cTn id="32" dur="500"/>
                                        <p:tgtEl>
                                          <p:spTgt spid="45"/>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9" presetClass="entr" presetSubtype="0" decel="10000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 calcmode="lin" valueType="num">
                                      <p:cBhvr>
                                        <p:cTn id="43" dur="500" fill="hold"/>
                                        <p:tgtEl>
                                          <p:spTgt spid="47"/>
                                        </p:tgtEl>
                                        <p:attrNameLst>
                                          <p:attrName>style.rotation</p:attrName>
                                        </p:attrNameLst>
                                      </p:cBhvr>
                                      <p:tavLst>
                                        <p:tav tm="0">
                                          <p:val>
                                            <p:fltVal val="360"/>
                                          </p:val>
                                        </p:tav>
                                        <p:tav tm="100000">
                                          <p:val>
                                            <p:fltVal val="0"/>
                                          </p:val>
                                        </p:tav>
                                      </p:tavLst>
                                    </p:anim>
                                    <p:animEffect transition="in" filter="fade">
                                      <p:cBhvr>
                                        <p:cTn id="44" dur="500"/>
                                        <p:tgtEl>
                                          <p:spTgt spid="47"/>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anim calcmode="lin" valueType="num">
                                      <p:cBhvr>
                                        <p:cTn id="48" dur="1000" fill="hold"/>
                                        <p:tgtEl>
                                          <p:spTgt spid="48"/>
                                        </p:tgtEl>
                                        <p:attrNameLst>
                                          <p:attrName>ppt_x</p:attrName>
                                        </p:attrNameLst>
                                      </p:cBhvr>
                                      <p:tavLst>
                                        <p:tav tm="0">
                                          <p:val>
                                            <p:strVal val="#ppt_x"/>
                                          </p:val>
                                        </p:tav>
                                        <p:tav tm="100000">
                                          <p:val>
                                            <p:strVal val="#ppt_x"/>
                                          </p:val>
                                        </p:tav>
                                      </p:tavLst>
                                    </p:anim>
                                    <p:anim calcmode="lin" valueType="num">
                                      <p:cBhvr>
                                        <p:cTn id="49" dur="1000" fill="hold"/>
                                        <p:tgtEl>
                                          <p:spTgt spid="48"/>
                                        </p:tgtEl>
                                        <p:attrNameLst>
                                          <p:attrName>ppt_y</p:attrName>
                                        </p:attrNameLst>
                                      </p:cBhvr>
                                      <p:tavLst>
                                        <p:tav tm="0">
                                          <p:val>
                                            <p:strVal val="#ppt_y+.1"/>
                                          </p:val>
                                        </p:tav>
                                        <p:tav tm="100000">
                                          <p:val>
                                            <p:strVal val="#ppt_y"/>
                                          </p:val>
                                        </p:tav>
                                      </p:tavLst>
                                    </p:anim>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 calcmode="lin" valueType="num">
                                      <p:cBhvr>
                                        <p:cTn id="55" dur="500" fill="hold"/>
                                        <p:tgtEl>
                                          <p:spTgt spid="49"/>
                                        </p:tgtEl>
                                        <p:attrNameLst>
                                          <p:attrName>style.rotation</p:attrName>
                                        </p:attrNameLst>
                                      </p:cBhvr>
                                      <p:tavLst>
                                        <p:tav tm="0">
                                          <p:val>
                                            <p:fltVal val="360"/>
                                          </p:val>
                                        </p:tav>
                                        <p:tav tm="100000">
                                          <p:val>
                                            <p:fltVal val="0"/>
                                          </p:val>
                                        </p:tav>
                                      </p:tavLst>
                                    </p:anim>
                                    <p:animEffect transition="in" filter="fade">
                                      <p:cBhvr>
                                        <p:cTn id="56" dur="500"/>
                                        <p:tgtEl>
                                          <p:spTgt spid="49"/>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1000"/>
                                        <p:tgtEl>
                                          <p:spTgt spid="50"/>
                                        </p:tgtEl>
                                      </p:cBhvr>
                                    </p:animEffect>
                                    <p:anim calcmode="lin" valueType="num">
                                      <p:cBhvr>
                                        <p:cTn id="60" dur="1000" fill="hold"/>
                                        <p:tgtEl>
                                          <p:spTgt spid="50"/>
                                        </p:tgtEl>
                                        <p:attrNameLst>
                                          <p:attrName>ppt_x</p:attrName>
                                        </p:attrNameLst>
                                      </p:cBhvr>
                                      <p:tavLst>
                                        <p:tav tm="0">
                                          <p:val>
                                            <p:strVal val="#ppt_x"/>
                                          </p:val>
                                        </p:tav>
                                        <p:tav tm="100000">
                                          <p:val>
                                            <p:strVal val="#ppt_x"/>
                                          </p:val>
                                        </p:tav>
                                      </p:tavLst>
                                    </p:anim>
                                    <p:anim calcmode="lin" valueType="num">
                                      <p:cBhvr>
                                        <p:cTn id="61" dur="1000" fill="hold"/>
                                        <p:tgtEl>
                                          <p:spTgt spid="50"/>
                                        </p:tgtEl>
                                        <p:attrNameLst>
                                          <p:attrName>ppt_y</p:attrName>
                                        </p:attrNameLst>
                                      </p:cBhvr>
                                      <p:tavLst>
                                        <p:tav tm="0">
                                          <p:val>
                                            <p:strVal val="#ppt_y+.1"/>
                                          </p:val>
                                        </p:tav>
                                        <p:tav tm="100000">
                                          <p:val>
                                            <p:strVal val="#ppt_y"/>
                                          </p:val>
                                        </p:tav>
                                      </p:tavLst>
                                    </p:anim>
                                  </p:childTnLst>
                                </p:cTn>
                              </p:par>
                            </p:childTnLst>
                          </p:cTn>
                        </p:par>
                        <p:par>
                          <p:cTn id="62" fill="hold">
                            <p:stCondLst>
                              <p:cond delay="4500"/>
                            </p:stCondLst>
                            <p:childTnLst>
                              <p:par>
                                <p:cTn id="63" presetID="49" presetClass="entr" presetSubtype="0" decel="100000" fill="hold" grpId="0" nodeType="after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anim calcmode="lin" valueType="num">
                                      <p:cBhvr>
                                        <p:cTn id="67" dur="500" fill="hold"/>
                                        <p:tgtEl>
                                          <p:spTgt spid="51"/>
                                        </p:tgtEl>
                                        <p:attrNameLst>
                                          <p:attrName>style.rotation</p:attrName>
                                        </p:attrNameLst>
                                      </p:cBhvr>
                                      <p:tavLst>
                                        <p:tav tm="0">
                                          <p:val>
                                            <p:fltVal val="360"/>
                                          </p:val>
                                        </p:tav>
                                        <p:tav tm="100000">
                                          <p:val>
                                            <p:fltVal val="0"/>
                                          </p:val>
                                        </p:tav>
                                      </p:tavLst>
                                    </p:anim>
                                    <p:animEffect transition="in" filter="fade">
                                      <p:cBhvr>
                                        <p:cTn id="68" dur="500"/>
                                        <p:tgtEl>
                                          <p:spTgt spid="51"/>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1000" fill="hold"/>
                                        <p:tgtEl>
                                          <p:spTgt spid="52"/>
                                        </p:tgtEl>
                                        <p:attrNameLst>
                                          <p:attrName>ppt_y</p:attrName>
                                        </p:attrNameLst>
                                      </p:cBhvr>
                                      <p:tavLst>
                                        <p:tav tm="0">
                                          <p:val>
                                            <p:strVal val="#ppt_y+.1"/>
                                          </p:val>
                                        </p:tav>
                                        <p:tav tm="100000">
                                          <p:val>
                                            <p:strVal val="#ppt_y"/>
                                          </p:val>
                                        </p:tav>
                                      </p:tavLst>
                                    </p:anim>
                                  </p:childTnLst>
                                </p:cTn>
                              </p:par>
                            </p:childTnLst>
                          </p:cTn>
                        </p:par>
                        <p:par>
                          <p:cTn id="74" fill="hold">
                            <p:stCondLst>
                              <p:cond delay="5500"/>
                            </p:stCondLst>
                            <p:childTnLst>
                              <p:par>
                                <p:cTn id="75" presetID="49" presetClass="entr" presetSubtype="0" decel="10000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 calcmode="lin" valueType="num">
                                      <p:cBhvr>
                                        <p:cTn id="79" dur="500" fill="hold"/>
                                        <p:tgtEl>
                                          <p:spTgt spid="53"/>
                                        </p:tgtEl>
                                        <p:attrNameLst>
                                          <p:attrName>style.rotation</p:attrName>
                                        </p:attrNameLst>
                                      </p:cBhvr>
                                      <p:tavLst>
                                        <p:tav tm="0">
                                          <p:val>
                                            <p:fltVal val="360"/>
                                          </p:val>
                                        </p:tav>
                                        <p:tav tm="100000">
                                          <p:val>
                                            <p:fltVal val="0"/>
                                          </p:val>
                                        </p:tav>
                                      </p:tavLst>
                                    </p:anim>
                                    <p:animEffect transition="in" filter="fade">
                                      <p:cBhvr>
                                        <p:cTn id="80" dur="500"/>
                                        <p:tgtEl>
                                          <p:spTgt spid="53"/>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1000"/>
                                        <p:tgtEl>
                                          <p:spTgt spid="54"/>
                                        </p:tgtEl>
                                      </p:cBhvr>
                                    </p:animEffect>
                                    <p:anim calcmode="lin" valueType="num">
                                      <p:cBhvr>
                                        <p:cTn id="84" dur="1000" fill="hold"/>
                                        <p:tgtEl>
                                          <p:spTgt spid="54"/>
                                        </p:tgtEl>
                                        <p:attrNameLst>
                                          <p:attrName>ppt_x</p:attrName>
                                        </p:attrNameLst>
                                      </p:cBhvr>
                                      <p:tavLst>
                                        <p:tav tm="0">
                                          <p:val>
                                            <p:strVal val="#ppt_x"/>
                                          </p:val>
                                        </p:tav>
                                        <p:tav tm="100000">
                                          <p:val>
                                            <p:strVal val="#ppt_x"/>
                                          </p:val>
                                        </p:tav>
                                      </p:tavLst>
                                    </p:anim>
                                    <p:anim calcmode="lin" valueType="num">
                                      <p:cBhvr>
                                        <p:cTn id="85"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p:bldP spid="46" grpId="0"/>
      <p:bldP spid="47" grpId="0"/>
      <p:bldP spid="48" grpId="0"/>
      <p:bldP spid="49" grpId="0"/>
      <p:bldP spid="50" grpId="0"/>
      <p:bldP spid="51" grpId="0"/>
      <p:bldP spid="52" grpId="0"/>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08"/>
          <p:cNvSpPr txBox="1">
            <a:spLocks noChangeArrowheads="1"/>
          </p:cNvSpPr>
          <p:nvPr/>
        </p:nvSpPr>
        <p:spPr bwMode="auto">
          <a:xfrm>
            <a:off x="539552" y="26749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schemeClr val="tx1">
                    <a:lumMod val="85000"/>
                    <a:lumOff val="15000"/>
                  </a:schemeClr>
                </a:solidFill>
                <a:latin typeface="微软雅黑" pitchFamily="34" charset="-122"/>
                <a:ea typeface="微软雅黑" pitchFamily="34" charset="-122"/>
              </a:rPr>
              <a:t>光源</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107544" y="245001"/>
            <a:ext cx="360000" cy="360000"/>
            <a:chOff x="1965186" y="1419622"/>
            <a:chExt cx="302558" cy="314067"/>
          </a:xfrm>
        </p:grpSpPr>
        <p:sp>
          <p:nvSpPr>
            <p:cNvPr id="44" name="矩形 43"/>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360457" y="987574"/>
            <a:ext cx="3851503" cy="3208571"/>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marL="171450" indent="-171450">
              <a:lnSpc>
                <a:spcPct val="150000"/>
              </a:lnSpc>
              <a:buFont typeface="Wingdings" panose="05000000000000000000" pitchFamily="2" charset="2"/>
              <a:buChar char="l"/>
            </a:pPr>
            <a:r>
              <a:rPr lang="zh-CN" altLang="en-US" sz="1200" smtClean="0">
                <a:solidFill>
                  <a:schemeClr val="tx1">
                    <a:lumMod val="95000"/>
                    <a:lumOff val="5000"/>
                  </a:schemeClr>
                </a:solidFill>
                <a:latin typeface="微软雅黑" pitchFamily="34" charset="-122"/>
                <a:ea typeface="微软雅黑" pitchFamily="34" charset="-122"/>
              </a:rPr>
              <a:t>点光源：</a:t>
            </a:r>
            <a:endParaRPr lang="en-US" altLang="zh-CN" sz="1200" smtClean="0">
              <a:solidFill>
                <a:schemeClr val="tx1">
                  <a:lumMod val="95000"/>
                  <a:lumOff val="5000"/>
                </a:schemeClr>
              </a:solidFill>
              <a:latin typeface="微软雅黑" pitchFamily="34" charset="-122"/>
              <a:ea typeface="微软雅黑" pitchFamily="34" charset="-122"/>
            </a:endParaRPr>
          </a:p>
          <a:p>
            <a:pPr>
              <a:lnSpc>
                <a:spcPct val="150000"/>
              </a:lnSpc>
            </a:pPr>
            <a:r>
              <a:rPr lang="zh-CN" altLang="en-US" sz="1200" smtClean="0">
                <a:solidFill>
                  <a:schemeClr val="tx1">
                    <a:lumMod val="95000"/>
                    <a:lumOff val="5000"/>
                  </a:schemeClr>
                </a:solidFill>
                <a:latin typeface="微软雅黑" pitchFamily="34" charset="-122"/>
                <a:ea typeface="微软雅黑" pitchFamily="34" charset="-122"/>
              </a:rPr>
              <a:t> </a:t>
            </a:r>
            <a:r>
              <a:rPr lang="en-US" altLang="zh-CN" sz="1200"/>
              <a:t> new THREE.PointLight(pointColor</a:t>
            </a:r>
            <a:r>
              <a:rPr lang="en-US" altLang="zh-CN" sz="1200" smtClean="0"/>
              <a:t>);</a:t>
            </a:r>
          </a:p>
          <a:p>
            <a:r>
              <a:rPr lang="zh-CN" altLang="en-US" sz="1200"/>
              <a:t>　点光源是一种单点发光，照射全部方向的光源，例如生活中的照明弹就属于点光源，</a:t>
            </a:r>
          </a:p>
          <a:p>
            <a:r>
              <a:rPr lang="zh-CN" altLang="en-US" sz="1200" smtClean="0"/>
              <a:t>由于</a:t>
            </a:r>
            <a:r>
              <a:rPr lang="zh-CN" altLang="en-US" sz="1200"/>
              <a:t>点光源是向所有方向发射光线，因此不会产生阴影，</a:t>
            </a:r>
          </a:p>
          <a:p>
            <a:r>
              <a:rPr lang="zh-CN" altLang="en-US" sz="1200" smtClean="0"/>
              <a:t>它</a:t>
            </a:r>
            <a:r>
              <a:rPr lang="zh-CN" altLang="en-US" sz="1200"/>
              <a:t>有颜色</a:t>
            </a:r>
            <a:r>
              <a:rPr lang="en-US" altLang="zh-CN" sz="1200"/>
              <a:t>color</a:t>
            </a:r>
            <a:r>
              <a:rPr lang="zh-CN" altLang="en-US" sz="1200"/>
              <a:t>，强度</a:t>
            </a:r>
            <a:r>
              <a:rPr lang="en-US" altLang="zh-CN" sz="1200"/>
              <a:t>intensity</a:t>
            </a:r>
            <a:r>
              <a:rPr lang="zh-CN" altLang="en-US" sz="1200"/>
              <a:t>，距离</a:t>
            </a:r>
            <a:r>
              <a:rPr lang="en-US" altLang="zh-CN" sz="1200"/>
              <a:t>distance</a:t>
            </a:r>
            <a:r>
              <a:rPr lang="zh-CN" altLang="en-US" sz="1200"/>
              <a:t>，位置</a:t>
            </a:r>
            <a:r>
              <a:rPr lang="en-US" altLang="zh-CN" sz="1200"/>
              <a:t>position</a:t>
            </a:r>
            <a:r>
              <a:rPr lang="zh-CN" altLang="en-US" sz="1200"/>
              <a:t>，是否可见</a:t>
            </a:r>
            <a:r>
              <a:rPr lang="en-US" altLang="zh-CN" sz="1200"/>
              <a:t>visible</a:t>
            </a:r>
            <a:r>
              <a:rPr lang="zh-CN" altLang="en-US" sz="1200"/>
              <a:t>等几个属性，</a:t>
            </a:r>
          </a:p>
          <a:p>
            <a:r>
              <a:rPr lang="en-US" altLang="zh-CN" sz="1200" smtClean="0"/>
              <a:t>PointLight</a:t>
            </a:r>
            <a:r>
              <a:rPr lang="zh-CN" altLang="en-US" sz="1200"/>
              <a:t>光源的</a:t>
            </a:r>
            <a:r>
              <a:rPr lang="en-US" altLang="zh-CN" sz="1200"/>
              <a:t>distance</a:t>
            </a:r>
            <a:r>
              <a:rPr lang="zh-CN" altLang="en-US" sz="1200"/>
              <a:t>属性决定的是光线可以照射多远，值为</a:t>
            </a:r>
            <a:r>
              <a:rPr lang="en-US" altLang="zh-CN" sz="1200"/>
              <a:t>0</a:t>
            </a:r>
            <a:r>
              <a:rPr lang="zh-CN" altLang="en-US" sz="1200"/>
              <a:t>时，表示光线的亮度不会随着距离的增加而</a:t>
            </a:r>
            <a:r>
              <a:rPr lang="zh-CN" altLang="en-US" sz="1200" smtClean="0"/>
              <a:t>递减</a:t>
            </a:r>
            <a:endParaRPr lang="zh-CN" altLang="en-US" sz="1200"/>
          </a:p>
          <a:p>
            <a:pPr>
              <a:lnSpc>
                <a:spcPct val="150000"/>
              </a:lnSpc>
            </a:pPr>
            <a:r>
              <a:rPr lang="en-US" altLang="zh-CN" sz="900">
                <a:solidFill>
                  <a:schemeClr val="tx1">
                    <a:lumMod val="95000"/>
                    <a:lumOff val="5000"/>
                  </a:schemeClr>
                </a:solidFill>
                <a:latin typeface="微软雅黑" pitchFamily="34" charset="-122"/>
                <a:ea typeface="微软雅黑" pitchFamily="34" charset="-122"/>
              </a:rPr>
              <a:t>       var pointLight = new THREE.PointLight(pointColor);</a:t>
            </a:r>
          </a:p>
          <a:p>
            <a:pPr>
              <a:lnSpc>
                <a:spcPct val="150000"/>
              </a:lnSpc>
            </a:pPr>
            <a:r>
              <a:rPr lang="en-US" altLang="zh-CN" sz="900">
                <a:solidFill>
                  <a:schemeClr val="tx1">
                    <a:lumMod val="95000"/>
                    <a:lumOff val="5000"/>
                  </a:schemeClr>
                </a:solidFill>
                <a:latin typeface="微软雅黑" pitchFamily="34" charset="-122"/>
                <a:ea typeface="微软雅黑" pitchFamily="34" charset="-122"/>
              </a:rPr>
              <a:t>        pointLight.distance = 100;//</a:t>
            </a:r>
            <a:r>
              <a:rPr lang="zh-CN" altLang="en-US" sz="900">
                <a:solidFill>
                  <a:schemeClr val="tx1">
                    <a:lumMod val="95000"/>
                    <a:lumOff val="5000"/>
                  </a:schemeClr>
                </a:solidFill>
                <a:latin typeface="微软雅黑" pitchFamily="34" charset="-122"/>
                <a:ea typeface="微软雅黑" pitchFamily="34" charset="-122"/>
              </a:rPr>
              <a:t>距离，决定了光线可以照射多远</a:t>
            </a:r>
          </a:p>
          <a:p>
            <a:pPr>
              <a:lnSpc>
                <a:spcPct val="150000"/>
              </a:lnSpc>
            </a:pPr>
            <a:r>
              <a:rPr lang="zh-CN" altLang="en-US" sz="900">
                <a:solidFill>
                  <a:schemeClr val="tx1">
                    <a:lumMod val="95000"/>
                    <a:lumOff val="5000"/>
                  </a:schemeClr>
                </a:solidFill>
                <a:latin typeface="微软雅黑" pitchFamily="34" charset="-122"/>
                <a:ea typeface="微软雅黑" pitchFamily="34" charset="-122"/>
              </a:rPr>
              <a:t>        </a:t>
            </a:r>
            <a:r>
              <a:rPr lang="en-US" altLang="zh-CN" sz="900">
                <a:solidFill>
                  <a:schemeClr val="tx1">
                    <a:lumMod val="95000"/>
                    <a:lumOff val="5000"/>
                  </a:schemeClr>
                </a:solidFill>
                <a:latin typeface="微软雅黑" pitchFamily="34" charset="-122"/>
                <a:ea typeface="微软雅黑" pitchFamily="34" charset="-122"/>
              </a:rPr>
              <a:t>pointLight.intensity = 1;//</a:t>
            </a:r>
            <a:r>
              <a:rPr lang="zh-CN" altLang="en-US" sz="900">
                <a:solidFill>
                  <a:schemeClr val="tx1">
                    <a:lumMod val="95000"/>
                    <a:lumOff val="5000"/>
                  </a:schemeClr>
                </a:solidFill>
                <a:latin typeface="微软雅黑" pitchFamily="34" charset="-122"/>
                <a:ea typeface="微软雅黑" pitchFamily="34" charset="-122"/>
              </a:rPr>
              <a:t>强度</a:t>
            </a:r>
          </a:p>
          <a:p>
            <a:pPr>
              <a:lnSpc>
                <a:spcPct val="150000"/>
              </a:lnSpc>
            </a:pPr>
            <a:r>
              <a:rPr lang="zh-CN" altLang="en-US" sz="900">
                <a:solidFill>
                  <a:schemeClr val="tx1">
                    <a:lumMod val="95000"/>
                    <a:lumOff val="5000"/>
                  </a:schemeClr>
                </a:solidFill>
                <a:latin typeface="微软雅黑" pitchFamily="34" charset="-122"/>
                <a:ea typeface="微软雅黑" pitchFamily="34" charset="-122"/>
              </a:rPr>
              <a:t>        </a:t>
            </a:r>
            <a:r>
              <a:rPr lang="en-US" altLang="zh-CN" sz="900">
                <a:solidFill>
                  <a:schemeClr val="tx1">
                    <a:lumMod val="95000"/>
                    <a:lumOff val="5000"/>
                  </a:schemeClr>
                </a:solidFill>
                <a:latin typeface="微软雅黑" pitchFamily="34" charset="-122"/>
                <a:ea typeface="微软雅黑" pitchFamily="34" charset="-122"/>
              </a:rPr>
              <a:t>scene.add(pointLight);</a:t>
            </a:r>
          </a:p>
        </p:txBody>
      </p:sp>
      <p:sp>
        <p:nvSpPr>
          <p:cNvPr id="33" name="Rectangle 12"/>
          <p:cNvSpPr/>
          <p:nvPr/>
        </p:nvSpPr>
        <p:spPr>
          <a:xfrm>
            <a:off x="539552" y="1019399"/>
            <a:ext cx="1178172"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构造方法</a:t>
            </a:r>
            <a:endParaRPr lang="en-US" sz="120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577" y="915566"/>
            <a:ext cx="4452348" cy="3384376"/>
          </a:xfrm>
          <a:prstGeom prst="rect">
            <a:avLst/>
          </a:prstGeom>
        </p:spPr>
      </p:pic>
    </p:spTree>
    <p:extLst>
      <p:ext uri="{BB962C8B-B14F-4D97-AF65-F5344CB8AC3E}">
        <p14:creationId xmlns:p14="http://schemas.microsoft.com/office/powerpoint/2010/main" val="518950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350" fill="hold"/>
                                        <p:tgtEl>
                                          <p:spTgt spid="43"/>
                                        </p:tgtEl>
                                        <p:attrNameLst>
                                          <p:attrName>ppt_w</p:attrName>
                                        </p:attrNameLst>
                                      </p:cBhvr>
                                      <p:tavLst>
                                        <p:tav tm="0">
                                          <p:val>
                                            <p:fltVal val="0"/>
                                          </p:val>
                                        </p:tav>
                                        <p:tav tm="100000">
                                          <p:val>
                                            <p:strVal val="#ppt_w"/>
                                          </p:val>
                                        </p:tav>
                                      </p:tavLst>
                                    </p:anim>
                                    <p:anim calcmode="lin" valueType="num">
                                      <p:cBhvr>
                                        <p:cTn id="8" dur="350" fill="hold"/>
                                        <p:tgtEl>
                                          <p:spTgt spid="43"/>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2"/>
                                        </p:tgtEl>
                                        <p:attrNameLst>
                                          <p:attrName>ppt_y</p:attrName>
                                        </p:attrNameLst>
                                      </p:cBhvr>
                                      <p:tavLst>
                                        <p:tav tm="0">
                                          <p:val>
                                            <p:strVal val="#ppt_y"/>
                                          </p:val>
                                        </p:tav>
                                        <p:tav tm="100000">
                                          <p:val>
                                            <p:strVal val="#ppt_y"/>
                                          </p:val>
                                        </p:tav>
                                      </p:tavLst>
                                    </p:anim>
                                    <p:anim calcmode="lin" valueType="num">
                                      <p:cBhvr>
                                        <p:cTn id="14"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08"/>
          <p:cNvSpPr txBox="1">
            <a:spLocks noChangeArrowheads="1"/>
          </p:cNvSpPr>
          <p:nvPr/>
        </p:nvSpPr>
        <p:spPr bwMode="auto">
          <a:xfrm>
            <a:off x="539552" y="26749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schemeClr val="tx1">
                    <a:lumMod val="85000"/>
                    <a:lumOff val="15000"/>
                  </a:schemeClr>
                </a:solidFill>
                <a:latin typeface="微软雅黑" pitchFamily="34" charset="-122"/>
                <a:ea typeface="微软雅黑" pitchFamily="34" charset="-122"/>
              </a:rPr>
              <a:t>光源</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107544" y="245001"/>
            <a:ext cx="360000" cy="360000"/>
            <a:chOff x="1965186" y="1419622"/>
            <a:chExt cx="302558" cy="314067"/>
          </a:xfrm>
        </p:grpSpPr>
        <p:sp>
          <p:nvSpPr>
            <p:cNvPr id="44" name="矩形 43"/>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360457" y="987574"/>
            <a:ext cx="3851503" cy="3670236"/>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marL="171450" indent="-171450">
              <a:lnSpc>
                <a:spcPct val="150000"/>
              </a:lnSpc>
              <a:buFont typeface="Wingdings" panose="05000000000000000000" pitchFamily="2" charset="2"/>
              <a:buChar char="l"/>
            </a:pPr>
            <a:r>
              <a:rPr lang="zh-CN" altLang="en-US" sz="1200"/>
              <a:t>方向光源光源：</a:t>
            </a:r>
            <a:endParaRPr lang="en-US" altLang="zh-CN" sz="1200"/>
          </a:p>
          <a:p>
            <a:pPr>
              <a:lnSpc>
                <a:spcPct val="150000"/>
              </a:lnSpc>
            </a:pPr>
            <a:r>
              <a:rPr lang="zh-CN" altLang="en-US" sz="1200"/>
              <a:t> </a:t>
            </a:r>
            <a:r>
              <a:rPr lang="en-US" altLang="zh-CN" sz="1200"/>
              <a:t> new THREE.DirectinalLight (Color);</a:t>
            </a:r>
            <a:r>
              <a:rPr lang="zh-CN" altLang="en-US" sz="1200"/>
              <a:t>像太阳一样的平行光</a:t>
            </a:r>
            <a:endParaRPr lang="en-US" altLang="zh-CN" sz="1200"/>
          </a:p>
          <a:p>
            <a:pPr>
              <a:lnSpc>
                <a:spcPct val="150000"/>
              </a:lnSpc>
            </a:pPr>
            <a:r>
              <a:rPr lang="zh-CN" altLang="en-US" sz="1200"/>
              <a:t>属性：</a:t>
            </a:r>
            <a:endParaRPr lang="en-US" altLang="zh-CN" sz="1200"/>
          </a:p>
          <a:p>
            <a:pPr>
              <a:lnSpc>
                <a:spcPct val="150000"/>
              </a:lnSpc>
            </a:pPr>
            <a:r>
              <a:rPr lang="en-US" altLang="zh-CN" sz="1200" smtClean="0"/>
              <a:t>directionalLight.position.set(0,10,0</a:t>
            </a:r>
            <a:r>
              <a:rPr lang="en-US" altLang="zh-CN" sz="1200"/>
              <a:t>);directionalLight.castShadow = true; //</a:t>
            </a:r>
            <a:r>
              <a:rPr lang="zh-CN" altLang="en-US" sz="1200"/>
              <a:t>开启阴影</a:t>
            </a:r>
            <a:endParaRPr lang="en-US" altLang="zh-CN" sz="1200"/>
          </a:p>
          <a:p>
            <a:pPr>
              <a:lnSpc>
                <a:spcPct val="150000"/>
              </a:lnSpc>
            </a:pPr>
            <a:r>
              <a:rPr lang="en-US" altLang="zh-CN" sz="1200"/>
              <a:t>        directionalLight.shadowCameraNear =6;</a:t>
            </a:r>
          </a:p>
          <a:p>
            <a:pPr>
              <a:lnSpc>
                <a:spcPct val="150000"/>
              </a:lnSpc>
            </a:pPr>
            <a:r>
              <a:rPr lang="en-US" altLang="zh-CN" sz="1200"/>
              <a:t>        directionalLight.shadowCameraFar =10;</a:t>
            </a:r>
          </a:p>
          <a:p>
            <a:pPr>
              <a:lnSpc>
                <a:spcPct val="150000"/>
              </a:lnSpc>
            </a:pPr>
            <a:r>
              <a:rPr lang="en-US" altLang="zh-CN" sz="1200"/>
              <a:t>        directionalLight.shadowCameraLeft =-5;</a:t>
            </a:r>
          </a:p>
          <a:p>
            <a:pPr>
              <a:lnSpc>
                <a:spcPct val="150000"/>
              </a:lnSpc>
            </a:pPr>
            <a:r>
              <a:rPr lang="en-US" altLang="zh-CN" sz="1200"/>
              <a:t>       directionalLight.shadowCameraRight =5;</a:t>
            </a:r>
          </a:p>
          <a:p>
            <a:pPr>
              <a:lnSpc>
                <a:spcPct val="150000"/>
              </a:lnSpc>
            </a:pPr>
            <a:r>
              <a:rPr lang="en-US" altLang="zh-CN" sz="1200"/>
              <a:t>       directionalLight.shadowCameraTop =5;</a:t>
            </a:r>
          </a:p>
          <a:p>
            <a:pPr>
              <a:lnSpc>
                <a:spcPct val="150000"/>
              </a:lnSpc>
            </a:pPr>
            <a:r>
              <a:rPr lang="en-US" altLang="zh-CN" sz="1200"/>
              <a:t>       directionalLight.shadowCameraBottom =-5;</a:t>
            </a:r>
          </a:p>
          <a:p>
            <a:pPr>
              <a:lnSpc>
                <a:spcPct val="150000"/>
              </a:lnSpc>
            </a:pPr>
            <a:r>
              <a:rPr lang="en-US" altLang="zh-CN" sz="1200"/>
              <a:t>        directionalLight.shadowCameraVisible=true;</a:t>
            </a:r>
            <a:endParaRPr lang="en-US" altLang="zh-CN" sz="1200">
              <a:solidFill>
                <a:schemeClr val="tx1">
                  <a:lumMod val="95000"/>
                  <a:lumOff val="5000"/>
                </a:schemeClr>
              </a:solidFill>
              <a:latin typeface="微软雅黑" pitchFamily="34" charset="-122"/>
              <a:ea typeface="微软雅黑" pitchFamily="34" charset="-122"/>
            </a:endParaRPr>
          </a:p>
        </p:txBody>
      </p:sp>
      <p:sp>
        <p:nvSpPr>
          <p:cNvPr id="33" name="Rectangle 12"/>
          <p:cNvSpPr/>
          <p:nvPr/>
        </p:nvSpPr>
        <p:spPr>
          <a:xfrm>
            <a:off x="539552" y="1019399"/>
            <a:ext cx="1178172"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构造方法</a:t>
            </a:r>
            <a:endParaRPr lang="en-US" sz="120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503879"/>
            <a:ext cx="2880320" cy="4153931"/>
          </a:xfrm>
          <a:prstGeom prst="rect">
            <a:avLst/>
          </a:prstGeom>
        </p:spPr>
      </p:pic>
    </p:spTree>
    <p:extLst>
      <p:ext uri="{BB962C8B-B14F-4D97-AF65-F5344CB8AC3E}">
        <p14:creationId xmlns:p14="http://schemas.microsoft.com/office/powerpoint/2010/main" val="1799332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350" fill="hold"/>
                                        <p:tgtEl>
                                          <p:spTgt spid="43"/>
                                        </p:tgtEl>
                                        <p:attrNameLst>
                                          <p:attrName>ppt_w</p:attrName>
                                        </p:attrNameLst>
                                      </p:cBhvr>
                                      <p:tavLst>
                                        <p:tav tm="0">
                                          <p:val>
                                            <p:fltVal val="0"/>
                                          </p:val>
                                        </p:tav>
                                        <p:tav tm="100000">
                                          <p:val>
                                            <p:strVal val="#ppt_w"/>
                                          </p:val>
                                        </p:tav>
                                      </p:tavLst>
                                    </p:anim>
                                    <p:anim calcmode="lin" valueType="num">
                                      <p:cBhvr>
                                        <p:cTn id="8" dur="350" fill="hold"/>
                                        <p:tgtEl>
                                          <p:spTgt spid="43"/>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2"/>
                                        </p:tgtEl>
                                        <p:attrNameLst>
                                          <p:attrName>ppt_y</p:attrName>
                                        </p:attrNameLst>
                                      </p:cBhvr>
                                      <p:tavLst>
                                        <p:tav tm="0">
                                          <p:val>
                                            <p:strVal val="#ppt_y"/>
                                          </p:val>
                                        </p:tav>
                                        <p:tav tm="100000">
                                          <p:val>
                                            <p:strVal val="#ppt_y"/>
                                          </p:val>
                                        </p:tav>
                                      </p:tavLst>
                                    </p:anim>
                                    <p:anim calcmode="lin" valueType="num">
                                      <p:cBhvr>
                                        <p:cTn id="14"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2900" y="3207451"/>
            <a:ext cx="2441422" cy="1668555"/>
          </a:xfrm>
          <a:prstGeom prst="rect">
            <a:avLst/>
          </a:prstGeom>
        </p:spPr>
      </p:pic>
      <p:sp>
        <p:nvSpPr>
          <p:cNvPr id="42" name="TextBox 108"/>
          <p:cNvSpPr txBox="1">
            <a:spLocks noChangeArrowheads="1"/>
          </p:cNvSpPr>
          <p:nvPr/>
        </p:nvSpPr>
        <p:spPr bwMode="auto">
          <a:xfrm>
            <a:off x="539552" y="26749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schemeClr val="tx1">
                    <a:lumMod val="85000"/>
                    <a:lumOff val="15000"/>
                  </a:schemeClr>
                </a:solidFill>
                <a:latin typeface="微软雅黑" pitchFamily="34" charset="-122"/>
                <a:ea typeface="微软雅黑" pitchFamily="34" charset="-122"/>
              </a:rPr>
              <a:t>光源</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107544" y="245001"/>
            <a:ext cx="360000" cy="360000"/>
            <a:chOff x="1965186" y="1419622"/>
            <a:chExt cx="302558" cy="314067"/>
          </a:xfrm>
        </p:grpSpPr>
        <p:sp>
          <p:nvSpPr>
            <p:cNvPr id="44" name="矩形 43"/>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360457" y="987575"/>
            <a:ext cx="8099975" cy="1223412"/>
          </a:xfrm>
          <a:prstGeom prst="rect">
            <a:avLst/>
          </a:prstGeom>
          <a:noFill/>
        </p:spPr>
        <p:txBody>
          <a:bodyPr wrap="square">
            <a:spAutoFit/>
          </a:bodyPr>
          <a:lstStyle/>
          <a:p>
            <a:pPr>
              <a:lnSpc>
                <a:spcPct val="150000"/>
              </a:lnSpc>
            </a:pPr>
            <a:endParaRPr lang="en-US" altLang="zh-CN" sz="1100" smtClean="0">
              <a:latin typeface="微软雅黑" pitchFamily="34" charset="-122"/>
              <a:ea typeface="微软雅黑" pitchFamily="34" charset="-122"/>
            </a:endParaRPr>
          </a:p>
          <a:p>
            <a:pPr marL="171450" indent="-171450">
              <a:lnSpc>
                <a:spcPct val="150000"/>
              </a:lnSpc>
              <a:buFont typeface="Wingdings" panose="05000000000000000000" pitchFamily="2" charset="2"/>
              <a:buChar char="l"/>
            </a:pPr>
            <a:r>
              <a:rPr lang="zh-CN" altLang="en-US" sz="1200"/>
              <a:t>聚光灯光源</a:t>
            </a:r>
            <a:r>
              <a:rPr lang="zh-CN" altLang="en-US" sz="1200" smtClean="0">
                <a:solidFill>
                  <a:schemeClr val="tx1">
                    <a:lumMod val="95000"/>
                    <a:lumOff val="5000"/>
                  </a:schemeClr>
                </a:solidFill>
                <a:latin typeface="微软雅黑" pitchFamily="34" charset="-122"/>
                <a:ea typeface="微软雅黑" pitchFamily="34" charset="-122"/>
              </a:rPr>
              <a:t>：</a:t>
            </a:r>
            <a:endParaRPr lang="en-US" altLang="zh-CN" sz="1200" smtClean="0">
              <a:solidFill>
                <a:schemeClr val="tx1">
                  <a:lumMod val="95000"/>
                  <a:lumOff val="5000"/>
                </a:schemeClr>
              </a:solidFill>
              <a:latin typeface="微软雅黑" pitchFamily="34" charset="-122"/>
              <a:ea typeface="微软雅黑" pitchFamily="34" charset="-122"/>
            </a:endParaRPr>
          </a:p>
          <a:p>
            <a:pPr>
              <a:lnSpc>
                <a:spcPct val="150000"/>
              </a:lnSpc>
            </a:pPr>
            <a:r>
              <a:rPr lang="zh-CN" altLang="en-US" sz="1200" smtClean="0">
                <a:solidFill>
                  <a:schemeClr val="tx1">
                    <a:lumMod val="95000"/>
                    <a:lumOff val="5000"/>
                  </a:schemeClr>
                </a:solidFill>
                <a:latin typeface="微软雅黑" pitchFamily="34" charset="-122"/>
                <a:ea typeface="微软雅黑" pitchFamily="34" charset="-122"/>
              </a:rPr>
              <a:t> </a:t>
            </a:r>
            <a:r>
              <a:rPr lang="en-US" altLang="zh-CN" sz="1200"/>
              <a:t> new THREE. spotLight(Color);</a:t>
            </a:r>
            <a:r>
              <a:rPr lang="zh-CN" altLang="en-US" sz="1200" smtClean="0"/>
              <a:t>类似于手电筒</a:t>
            </a:r>
            <a:endParaRPr lang="en-US" altLang="zh-CN" sz="1200"/>
          </a:p>
          <a:p>
            <a:pPr>
              <a:lnSpc>
                <a:spcPct val="150000"/>
              </a:lnSpc>
            </a:pPr>
            <a:endParaRPr lang="en-US" altLang="zh-CN" sz="800"/>
          </a:p>
          <a:p>
            <a:endParaRPr lang="en-US" altLang="zh-CN" sz="900">
              <a:solidFill>
                <a:schemeClr val="tx1">
                  <a:lumMod val="95000"/>
                  <a:lumOff val="5000"/>
                </a:schemeClr>
              </a:solidFill>
              <a:latin typeface="微软雅黑" pitchFamily="34" charset="-122"/>
              <a:ea typeface="微软雅黑" pitchFamily="34" charset="-122"/>
            </a:endParaRPr>
          </a:p>
        </p:txBody>
      </p:sp>
      <p:sp>
        <p:nvSpPr>
          <p:cNvPr id="33" name="Rectangle 12"/>
          <p:cNvSpPr/>
          <p:nvPr/>
        </p:nvSpPr>
        <p:spPr>
          <a:xfrm>
            <a:off x="539552" y="1019399"/>
            <a:ext cx="1178172" cy="2147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构造方法</a:t>
            </a:r>
            <a:endParaRPr lang="en-US" sz="1200"/>
          </a:p>
        </p:txBody>
      </p:sp>
      <p:sp>
        <p:nvSpPr>
          <p:cNvPr id="4" name="文本框 3"/>
          <p:cNvSpPr txBox="1"/>
          <p:nvPr/>
        </p:nvSpPr>
        <p:spPr>
          <a:xfrm>
            <a:off x="337530" y="1923678"/>
            <a:ext cx="3670828" cy="2031325"/>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200"/>
              <a:t>半球光源：</a:t>
            </a:r>
            <a:endParaRPr lang="en-US" altLang="zh-CN" sz="1200"/>
          </a:p>
          <a:p>
            <a:r>
              <a:rPr lang="zh-CN" altLang="en-US" sz="1200"/>
              <a:t> </a:t>
            </a:r>
            <a:r>
              <a:rPr lang="en-US" altLang="zh-CN" sz="1200"/>
              <a:t> new THREE. HemisphereLight (</a:t>
            </a:r>
            <a:r>
              <a:rPr lang="en-US" altLang="zh-CN" sz="1200" smtClean="0"/>
              <a:t>Color</a:t>
            </a:r>
            <a:r>
              <a:rPr lang="zh-CN" altLang="en-US" sz="1200" smtClean="0"/>
              <a:t>，</a:t>
            </a:r>
            <a:r>
              <a:rPr lang="en-US" altLang="zh-CN" sz="1200" smtClean="0"/>
              <a:t>color1);</a:t>
            </a:r>
            <a:r>
              <a:rPr lang="zh-CN" altLang="en-US" sz="1200" smtClean="0"/>
              <a:t> </a:t>
            </a:r>
            <a:r>
              <a:rPr lang="zh-CN" altLang="en-US" sz="1200"/>
              <a:t>　在使用方向光源来模拟太阳的情况下再添加一个半球光让场景看起比较自然</a:t>
            </a:r>
            <a:endParaRPr lang="en-US" altLang="zh-CN" sz="1200"/>
          </a:p>
          <a:p>
            <a:pPr marL="171450" indent="-171450">
              <a:lnSpc>
                <a:spcPct val="150000"/>
              </a:lnSpc>
              <a:buFont typeface="Wingdings" panose="05000000000000000000" pitchFamily="2" charset="2"/>
              <a:buChar char="l"/>
            </a:pPr>
            <a:r>
              <a:rPr lang="zh-CN" altLang="en-US" sz="1200"/>
              <a:t>镜头眩光：</a:t>
            </a:r>
            <a:endParaRPr lang="en-US" altLang="zh-CN" sz="1200"/>
          </a:p>
          <a:p>
            <a:r>
              <a:rPr lang="zh-CN" altLang="en-US" sz="1200"/>
              <a:t> </a:t>
            </a:r>
            <a:r>
              <a:rPr lang="en-US" altLang="zh-CN" sz="1200"/>
              <a:t> new THREE. LensFlare </a:t>
            </a:r>
            <a:r>
              <a:rPr lang="en-US" altLang="zh-CN" sz="1200" smtClean="0"/>
              <a:t>(Color</a:t>
            </a:r>
            <a:r>
              <a:rPr lang="en-US" altLang="zh-CN" sz="1200"/>
              <a:t>);</a:t>
            </a:r>
            <a:r>
              <a:rPr lang="zh-CN" altLang="en-US" sz="1200"/>
              <a:t> 　当我们直接朝着太阳拍照时就会出现镜头眩光，对于游戏或者三维图像来说，镜头眩光会使得场景看起来更真实</a:t>
            </a:r>
          </a:p>
          <a:p>
            <a:endParaRPr lang="zh-CN" altLang="en-US"/>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4271" y="1685872"/>
            <a:ext cx="2131771" cy="187118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0444" y="267494"/>
            <a:ext cx="2209316" cy="2191762"/>
          </a:xfrm>
          <a:prstGeom prst="rect">
            <a:avLst/>
          </a:prstGeom>
        </p:spPr>
      </p:pic>
      <p:sp>
        <p:nvSpPr>
          <p:cNvPr id="20" name="Oval 14"/>
          <p:cNvSpPr>
            <a:spLocks noChangeArrowheads="1"/>
          </p:cNvSpPr>
          <p:nvPr/>
        </p:nvSpPr>
        <p:spPr bwMode="gray">
          <a:xfrm>
            <a:off x="3635896" y="927214"/>
            <a:ext cx="700901" cy="328215"/>
          </a:xfrm>
          <a:prstGeom prst="ellipse">
            <a:avLst/>
          </a:prstGeom>
          <a:solidFill>
            <a:srgbClr val="414455"/>
          </a:solidFill>
          <a:ln>
            <a:noFill/>
          </a:ln>
          <a:effectLst/>
          <a:extLst>
            <a:ext uri="{91240B29-F687-4F45-9708-019B960494DF}">
              <a14:hiddenLine xmlns:a14="http://schemas.microsoft.com/office/drawing/2010/main" w="9525">
                <a:solidFill>
                  <a:srgbClr val="B2B2B2"/>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1000" b="1" kern="0">
                <a:solidFill>
                  <a:srgbClr val="FFFFFF"/>
                </a:solidFill>
                <a:latin typeface="Arial" panose="020B0604020202020204" pitchFamily="34" charset="0"/>
                <a:ea typeface="微软雅黑" pitchFamily="34" charset="-122"/>
              </a:rPr>
              <a:t>聚光灯</a:t>
            </a:r>
          </a:p>
        </p:txBody>
      </p:sp>
      <p:sp>
        <p:nvSpPr>
          <p:cNvPr id="21" name="Oval 14"/>
          <p:cNvSpPr>
            <a:spLocks noChangeArrowheads="1"/>
          </p:cNvSpPr>
          <p:nvPr/>
        </p:nvSpPr>
        <p:spPr bwMode="gray">
          <a:xfrm>
            <a:off x="7546886" y="1357657"/>
            <a:ext cx="700901" cy="328215"/>
          </a:xfrm>
          <a:prstGeom prst="ellipse">
            <a:avLst/>
          </a:prstGeom>
          <a:solidFill>
            <a:srgbClr val="414455"/>
          </a:solidFill>
          <a:ln>
            <a:noFill/>
          </a:ln>
          <a:effectLst/>
          <a:extLst>
            <a:ext uri="{91240B29-F687-4F45-9708-019B960494DF}">
              <a14:hiddenLine xmlns:a14="http://schemas.microsoft.com/office/drawing/2010/main" w="9525">
                <a:solidFill>
                  <a:srgbClr val="B2B2B2"/>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1000" b="1" kern="0" smtClean="0">
                <a:solidFill>
                  <a:srgbClr val="00B050"/>
                </a:solidFill>
                <a:latin typeface="Arial" panose="020B0604020202020204" pitchFamily="34" charset="0"/>
                <a:ea typeface="微软雅黑" pitchFamily="34" charset="-122"/>
              </a:rPr>
              <a:t>半球光</a:t>
            </a:r>
            <a:endParaRPr lang="zh-CN" altLang="en-US" sz="1000" b="1" kern="0">
              <a:solidFill>
                <a:srgbClr val="00B050"/>
              </a:solidFill>
              <a:latin typeface="Arial" panose="020B0604020202020204" pitchFamily="34" charset="0"/>
              <a:ea typeface="微软雅黑" pitchFamily="34" charset="-122"/>
            </a:endParaRPr>
          </a:p>
        </p:txBody>
      </p:sp>
      <p:sp>
        <p:nvSpPr>
          <p:cNvPr id="22" name="Oval 14"/>
          <p:cNvSpPr>
            <a:spLocks noChangeArrowheads="1"/>
          </p:cNvSpPr>
          <p:nvPr/>
        </p:nvSpPr>
        <p:spPr bwMode="gray">
          <a:xfrm>
            <a:off x="7104280" y="4155926"/>
            <a:ext cx="700901" cy="328215"/>
          </a:xfrm>
          <a:prstGeom prst="ellipse">
            <a:avLst/>
          </a:prstGeom>
          <a:solidFill>
            <a:srgbClr val="414455"/>
          </a:solidFill>
          <a:ln>
            <a:noFill/>
          </a:ln>
          <a:effectLst/>
          <a:extLst>
            <a:ext uri="{91240B29-F687-4F45-9708-019B960494DF}">
              <a14:hiddenLine xmlns:a14="http://schemas.microsoft.com/office/drawing/2010/main" w="9525">
                <a:solidFill>
                  <a:srgbClr val="B2B2B2"/>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1000" b="1" kern="0" smtClean="0">
                <a:solidFill>
                  <a:srgbClr val="0070C0"/>
                </a:solidFill>
                <a:latin typeface="Arial" panose="020B0604020202020204" pitchFamily="34" charset="0"/>
                <a:ea typeface="微软雅黑" pitchFamily="34" charset="-122"/>
              </a:rPr>
              <a:t>镜头眩光</a:t>
            </a:r>
            <a:endParaRPr lang="zh-CN" altLang="en-US" sz="1000" b="1" kern="0">
              <a:solidFill>
                <a:srgbClr val="0070C0"/>
              </a:solidFill>
              <a:latin typeface="Arial" panose="020B0604020202020204" pitchFamily="34" charset="0"/>
              <a:ea typeface="微软雅黑" pitchFamily="34" charset="-122"/>
            </a:endParaRPr>
          </a:p>
        </p:txBody>
      </p:sp>
    </p:spTree>
    <p:extLst>
      <p:ext uri="{BB962C8B-B14F-4D97-AF65-F5344CB8AC3E}">
        <p14:creationId xmlns:p14="http://schemas.microsoft.com/office/powerpoint/2010/main" val="592026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350" fill="hold"/>
                                        <p:tgtEl>
                                          <p:spTgt spid="43"/>
                                        </p:tgtEl>
                                        <p:attrNameLst>
                                          <p:attrName>ppt_w</p:attrName>
                                        </p:attrNameLst>
                                      </p:cBhvr>
                                      <p:tavLst>
                                        <p:tav tm="0">
                                          <p:val>
                                            <p:fltVal val="0"/>
                                          </p:val>
                                        </p:tav>
                                        <p:tav tm="100000">
                                          <p:val>
                                            <p:strVal val="#ppt_w"/>
                                          </p:val>
                                        </p:tav>
                                      </p:tavLst>
                                    </p:anim>
                                    <p:anim calcmode="lin" valueType="num">
                                      <p:cBhvr>
                                        <p:cTn id="8" dur="350" fill="hold"/>
                                        <p:tgtEl>
                                          <p:spTgt spid="43"/>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2"/>
                                        </p:tgtEl>
                                        <p:attrNameLst>
                                          <p:attrName>ppt_y</p:attrName>
                                        </p:attrNameLst>
                                      </p:cBhvr>
                                      <p:tavLst>
                                        <p:tav tm="0">
                                          <p:val>
                                            <p:strVal val="#ppt_y"/>
                                          </p:val>
                                        </p:tav>
                                        <p:tav tm="100000">
                                          <p:val>
                                            <p:strVal val="#ppt_y"/>
                                          </p:val>
                                        </p:tav>
                                      </p:tavLst>
                                    </p:anim>
                                    <p:anim calcmode="lin" valueType="num">
                                      <p:cBhvr>
                                        <p:cTn id="14"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81EF4057-1797-4906-BBD5-81C2252C53D8}"/>
              </a:ext>
            </a:extLst>
          </p:cNvPr>
          <p:cNvGrpSpPr/>
          <p:nvPr/>
        </p:nvGrpSpPr>
        <p:grpSpPr>
          <a:xfrm>
            <a:off x="0" y="411510"/>
            <a:ext cx="8820472" cy="4216292"/>
            <a:chOff x="0" y="245001"/>
            <a:chExt cx="9145316" cy="3671547"/>
          </a:xfrm>
        </p:grpSpPr>
        <p:sp>
          <p:nvSpPr>
            <p:cNvPr id="45" name="矩形 14"/>
            <p:cNvSpPr/>
            <p:nvPr/>
          </p:nvSpPr>
          <p:spPr>
            <a:xfrm>
              <a:off x="0" y="2099427"/>
              <a:ext cx="5328182" cy="184291"/>
            </a:xfrm>
            <a:custGeom>
              <a:avLst/>
              <a:gdLst/>
              <a:ahLst/>
              <a:cxnLst/>
              <a:rect l="l" t="t" r="r" b="b"/>
              <a:pathLst>
                <a:path w="4571707" h="242218">
                  <a:moveTo>
                    <a:pt x="0" y="0"/>
                  </a:moveTo>
                  <a:lnTo>
                    <a:pt x="4571707" y="0"/>
                  </a:lnTo>
                  <a:lnTo>
                    <a:pt x="4571707" y="242218"/>
                  </a:lnTo>
                  <a:lnTo>
                    <a:pt x="0" y="242218"/>
                  </a:lnTo>
                  <a:close/>
                </a:path>
              </a:pathLst>
            </a:custGeom>
            <a:solidFill>
              <a:schemeClr val="accent1">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68580" tIns="34290" rIns="68580" bIns="34290" rtlCol="0" anchor="ctr"/>
            <a:lstStyle/>
            <a:p>
              <a:pPr algn="ctr"/>
              <a:endParaRPr lang="en-US">
                <a:solidFill>
                  <a:schemeClr val="lt1"/>
                </a:solidFill>
              </a:endParaRPr>
            </a:p>
          </p:txBody>
        </p:sp>
        <p:grpSp>
          <p:nvGrpSpPr>
            <p:cNvPr id="46" name="组合 45"/>
            <p:cNvGrpSpPr/>
            <p:nvPr/>
          </p:nvGrpSpPr>
          <p:grpSpPr>
            <a:xfrm>
              <a:off x="4598861" y="987574"/>
              <a:ext cx="1301991" cy="1301822"/>
              <a:chOff x="6131016" y="674750"/>
              <a:chExt cx="1735762" cy="1735763"/>
            </a:xfrm>
          </p:grpSpPr>
          <p:sp>
            <p:nvSpPr>
              <p:cNvPr id="47" name="椭圆 46"/>
              <p:cNvSpPr/>
              <p:nvPr/>
            </p:nvSpPr>
            <p:spPr>
              <a:xfrm>
                <a:off x="6131016" y="674750"/>
                <a:ext cx="1735762" cy="1735763"/>
              </a:xfrm>
              <a:prstGeom prst="ellipse">
                <a:avLst/>
              </a:prstGeom>
              <a:solidFill>
                <a:schemeClr val="accent1">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414455"/>
                  </a:solidFill>
                </a:endParaRPr>
              </a:p>
            </p:txBody>
          </p:sp>
          <p:sp>
            <p:nvSpPr>
              <p:cNvPr id="48" name="椭圆 47"/>
              <p:cNvSpPr/>
              <p:nvPr/>
            </p:nvSpPr>
            <p:spPr>
              <a:xfrm>
                <a:off x="6373207" y="882392"/>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3000" b="1" kern="0">
                    <a:solidFill>
                      <a:srgbClr val="414455"/>
                    </a:solidFill>
                    <a:latin typeface="Bebas" pitchFamily="2" charset="0"/>
                    <a:ea typeface="微软雅黑" pitchFamily="34" charset="-122"/>
                  </a:rPr>
                  <a:t>01</a:t>
                </a:r>
                <a:endParaRPr lang="zh-CN" altLang="en-US" sz="3000" b="1" kern="0">
                  <a:solidFill>
                    <a:srgbClr val="414455"/>
                  </a:solidFill>
                  <a:latin typeface="Bebas" pitchFamily="2" charset="0"/>
                  <a:ea typeface="微软雅黑" pitchFamily="34" charset="-122"/>
                </a:endParaRPr>
              </a:p>
            </p:txBody>
          </p:sp>
        </p:grpSp>
        <p:sp>
          <p:nvSpPr>
            <p:cNvPr id="50" name="矩形 14"/>
            <p:cNvSpPr/>
            <p:nvPr/>
          </p:nvSpPr>
          <p:spPr>
            <a:xfrm flipV="1">
              <a:off x="4572001" y="2499742"/>
              <a:ext cx="4573315" cy="184291"/>
            </a:xfrm>
            <a:custGeom>
              <a:avLst/>
              <a:gdLst/>
              <a:ahLst/>
              <a:cxnLst/>
              <a:rect l="l" t="t" r="r" b="b"/>
              <a:pathLst>
                <a:path w="4571707" h="242218">
                  <a:moveTo>
                    <a:pt x="0" y="242218"/>
                  </a:moveTo>
                  <a:lnTo>
                    <a:pt x="4571707" y="242218"/>
                  </a:lnTo>
                  <a:lnTo>
                    <a:pt x="4571707" y="0"/>
                  </a:lnTo>
                  <a:lnTo>
                    <a:pt x="0" y="0"/>
                  </a:lnTo>
                  <a:close/>
                </a:path>
              </a:pathLst>
            </a:cu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algn="ctr"/>
              <a:endParaRPr lang="en-US">
                <a:solidFill>
                  <a:schemeClr val="lt1"/>
                </a:solidFill>
              </a:endParaRPr>
            </a:p>
          </p:txBody>
        </p:sp>
        <p:grpSp>
          <p:nvGrpSpPr>
            <p:cNvPr id="51" name="组合 50"/>
            <p:cNvGrpSpPr/>
            <p:nvPr/>
          </p:nvGrpSpPr>
          <p:grpSpPr>
            <a:xfrm>
              <a:off x="3921004" y="2499338"/>
              <a:ext cx="1301991" cy="1300750"/>
              <a:chOff x="5227325" y="4543565"/>
              <a:chExt cx="1735762" cy="1734334"/>
            </a:xfrm>
          </p:grpSpPr>
          <p:sp>
            <p:nvSpPr>
              <p:cNvPr id="52" name="椭圆 51"/>
              <p:cNvSpPr/>
              <p:nvPr/>
            </p:nvSpPr>
            <p:spPr>
              <a:xfrm flipV="1">
                <a:off x="5227325" y="4543565"/>
                <a:ext cx="1735762" cy="1734334"/>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414455"/>
                  </a:solidFill>
                </a:endParaRPr>
              </a:p>
            </p:txBody>
          </p:sp>
          <p:sp>
            <p:nvSpPr>
              <p:cNvPr id="53" name="椭圆 52"/>
              <p:cNvSpPr/>
              <p:nvPr/>
            </p:nvSpPr>
            <p:spPr>
              <a:xfrm rot="10800000" flipV="1">
                <a:off x="5469516" y="4786206"/>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3000" b="1" kern="0" smtClean="0">
                    <a:solidFill>
                      <a:srgbClr val="414455"/>
                    </a:solidFill>
                    <a:latin typeface="Bebas" pitchFamily="2" charset="0"/>
                    <a:ea typeface="微软雅黑" pitchFamily="34" charset="-122"/>
                  </a:rPr>
                  <a:t>02</a:t>
                </a:r>
                <a:endParaRPr lang="zh-CN" altLang="en-US" sz="3000" b="1" kern="0">
                  <a:solidFill>
                    <a:srgbClr val="414455"/>
                  </a:solidFill>
                  <a:latin typeface="Bebas" pitchFamily="2" charset="0"/>
                  <a:ea typeface="微软雅黑" pitchFamily="34" charset="-122"/>
                </a:endParaRPr>
              </a:p>
            </p:txBody>
          </p:sp>
        </p:grpSp>
        <p:sp>
          <p:nvSpPr>
            <p:cNvPr id="59" name="TextBox 58"/>
            <p:cNvSpPr txBox="1"/>
            <p:nvPr/>
          </p:nvSpPr>
          <p:spPr>
            <a:xfrm>
              <a:off x="5404661" y="3089731"/>
              <a:ext cx="2901650" cy="826817"/>
            </a:xfrm>
            <a:prstGeom prst="rect">
              <a:avLst/>
            </a:prstGeom>
            <a:noFill/>
          </p:spPr>
          <p:txBody>
            <a:bodyPr wrap="square" lIns="68580" tIns="34290" rIns="68580" bIns="34290" rtlCol="0">
              <a:spAutoFit/>
            </a:bodyPr>
            <a:lstStyle/>
            <a:p>
              <a:pPr>
                <a:lnSpc>
                  <a:spcPct val="130000"/>
                </a:lnSpc>
              </a:pPr>
              <a:r>
                <a:rPr lang="zh-CN" altLang="en-US" sz="1100" smtClean="0">
                  <a:solidFill>
                    <a:schemeClr val="tx1">
                      <a:lumMod val="85000"/>
                      <a:lumOff val="15000"/>
                    </a:schemeClr>
                  </a:solidFill>
                  <a:latin typeface="微软雅黑" pitchFamily="34" charset="-122"/>
                  <a:ea typeface="微软雅黑" pitchFamily="34" charset="-122"/>
                </a:rPr>
                <a:t>同时</a:t>
              </a:r>
              <a:r>
                <a:rPr lang="en-US" altLang="zh-CN" sz="1100" smtClean="0">
                  <a:solidFill>
                    <a:schemeClr val="tx1">
                      <a:lumMod val="85000"/>
                      <a:lumOff val="15000"/>
                    </a:schemeClr>
                  </a:solidFill>
                  <a:latin typeface="微软雅黑" pitchFamily="34" charset="-122"/>
                  <a:ea typeface="微软雅黑" pitchFamily="34" charset="-122"/>
                </a:rPr>
                <a:t>three.js </a:t>
              </a:r>
              <a:r>
                <a:rPr lang="zh-CN" altLang="en-US" sz="1100" smtClean="0">
                  <a:solidFill>
                    <a:schemeClr val="tx1">
                      <a:lumMod val="85000"/>
                      <a:lumOff val="15000"/>
                    </a:schemeClr>
                  </a:solidFill>
                  <a:latin typeface="微软雅黑" pitchFamily="34" charset="-122"/>
                  <a:ea typeface="微软雅黑" pitchFamily="34" charset="-122"/>
                </a:rPr>
                <a:t>也提供了外部</a:t>
              </a:r>
              <a:r>
                <a:rPr lang="en-US" altLang="zh-CN" sz="1100" smtClean="0">
                  <a:solidFill>
                    <a:schemeClr val="tx1">
                      <a:lumMod val="85000"/>
                      <a:lumOff val="15000"/>
                    </a:schemeClr>
                  </a:solidFill>
                  <a:latin typeface="微软雅黑" pitchFamily="34" charset="-122"/>
                  <a:ea typeface="微软雅黑" pitchFamily="34" charset="-122"/>
                </a:rPr>
                <a:t>3d</a:t>
              </a:r>
              <a:r>
                <a:rPr lang="zh-CN" altLang="en-US" sz="1100" smtClean="0">
                  <a:solidFill>
                    <a:schemeClr val="tx1">
                      <a:lumMod val="85000"/>
                      <a:lumOff val="15000"/>
                    </a:schemeClr>
                  </a:solidFill>
                  <a:latin typeface="微软雅黑" pitchFamily="34" charset="-122"/>
                  <a:ea typeface="微软雅黑" pitchFamily="34" charset="-122"/>
                </a:rPr>
                <a:t>模型加载的接口，通过</a:t>
              </a:r>
              <a:r>
                <a:rPr lang="en-US" altLang="zh-CN" sz="1100" smtClean="0">
                  <a:solidFill>
                    <a:schemeClr val="tx1">
                      <a:lumMod val="85000"/>
                      <a:lumOff val="15000"/>
                    </a:schemeClr>
                  </a:solidFill>
                  <a:latin typeface="微软雅黑" pitchFamily="34" charset="-122"/>
                  <a:ea typeface="微软雅黑" pitchFamily="34" charset="-122"/>
                </a:rPr>
                <a:t>load</a:t>
              </a:r>
              <a:r>
                <a:rPr lang="zh-CN" altLang="en-US" sz="1100" smtClean="0">
                  <a:solidFill>
                    <a:schemeClr val="tx1">
                      <a:lumMod val="85000"/>
                      <a:lumOff val="15000"/>
                    </a:schemeClr>
                  </a:solidFill>
                  <a:latin typeface="微软雅黑" pitchFamily="34" charset="-122"/>
                  <a:ea typeface="微软雅黑" pitchFamily="34" charset="-122"/>
                </a:rPr>
                <a:t>方法可以直接导入外部模型入（</a:t>
              </a:r>
              <a:r>
                <a:rPr lang="en-US" altLang="zh-CN" sz="1100" smtClean="0">
                  <a:solidFill>
                    <a:schemeClr val="tx1">
                      <a:lumMod val="85000"/>
                      <a:lumOff val="15000"/>
                    </a:schemeClr>
                  </a:solidFill>
                  <a:latin typeface="微软雅黑" pitchFamily="34" charset="-122"/>
                  <a:ea typeface="微软雅黑" pitchFamily="34" charset="-122"/>
                </a:rPr>
                <a:t>*.obj</a:t>
              </a:r>
              <a:r>
                <a:rPr lang="zh-CN" altLang="en-US" sz="1100" smtClean="0">
                  <a:solidFill>
                    <a:schemeClr val="tx1">
                      <a:lumMod val="85000"/>
                      <a:lumOff val="15000"/>
                    </a:schemeClr>
                  </a:solidFill>
                  <a:latin typeface="微软雅黑" pitchFamily="34" charset="-122"/>
                  <a:ea typeface="微软雅黑" pitchFamily="34" charset="-122"/>
                </a:rPr>
                <a:t>、</a:t>
              </a:r>
              <a:r>
                <a:rPr lang="en-US" altLang="zh-CN" sz="1100" smtClean="0">
                  <a:solidFill>
                    <a:schemeClr val="tx1">
                      <a:lumMod val="85000"/>
                      <a:lumOff val="15000"/>
                    </a:schemeClr>
                  </a:solidFill>
                  <a:latin typeface="微软雅黑" pitchFamily="34" charset="-122"/>
                  <a:ea typeface="微软雅黑" pitchFamily="34" charset="-122"/>
                </a:rPr>
                <a:t>*.json</a:t>
              </a:r>
              <a:r>
                <a:rPr lang="zh-CN" altLang="en-US" sz="1100" smtClean="0">
                  <a:solidFill>
                    <a:schemeClr val="tx1">
                      <a:lumMod val="85000"/>
                      <a:lumOff val="15000"/>
                    </a:schemeClr>
                  </a:solidFill>
                  <a:latin typeface="微软雅黑" pitchFamily="34" charset="-122"/>
                  <a:ea typeface="微软雅黑" pitchFamily="34" charset="-122"/>
                </a:rPr>
                <a:t>、</a:t>
              </a:r>
              <a:r>
                <a:rPr lang="en-US" altLang="zh-CN" sz="1100" smtClean="0">
                  <a:solidFill>
                    <a:schemeClr val="tx1">
                      <a:lumMod val="85000"/>
                      <a:lumOff val="15000"/>
                    </a:schemeClr>
                  </a:solidFill>
                  <a:latin typeface="微软雅黑" pitchFamily="34" charset="-122"/>
                  <a:ea typeface="微软雅黑" pitchFamily="34" charset="-122"/>
                </a:rPr>
                <a:t>*.js</a:t>
              </a:r>
              <a:r>
                <a:rPr lang="zh-CN" altLang="en-US" sz="1100" smtClean="0">
                  <a:solidFill>
                    <a:schemeClr val="tx1">
                      <a:lumMod val="85000"/>
                      <a:lumOff val="15000"/>
                    </a:schemeClr>
                  </a:solidFill>
                  <a:latin typeface="微软雅黑" pitchFamily="34" charset="-122"/>
                  <a:ea typeface="微软雅黑" pitchFamily="34" charset="-122"/>
                </a:rPr>
                <a:t>、*</a:t>
              </a:r>
              <a:r>
                <a:rPr lang="en-US" altLang="zh-CN" sz="1100" smtClean="0">
                  <a:solidFill>
                    <a:schemeClr val="tx1">
                      <a:lumMod val="85000"/>
                      <a:lumOff val="15000"/>
                    </a:schemeClr>
                  </a:solidFill>
                  <a:latin typeface="微软雅黑" pitchFamily="34" charset="-122"/>
                  <a:ea typeface="微软雅黑" pitchFamily="34" charset="-122"/>
                </a:rPr>
                <a:t>.ply</a:t>
              </a:r>
              <a:r>
                <a:rPr lang="zh-CN" altLang="en-US" sz="1100" smtClean="0">
                  <a:solidFill>
                    <a:schemeClr val="tx1">
                      <a:lumMod val="85000"/>
                      <a:lumOff val="15000"/>
                    </a:schemeClr>
                  </a:solidFill>
                  <a:latin typeface="微软雅黑" pitchFamily="34" charset="-122"/>
                  <a:ea typeface="微软雅黑" pitchFamily="34" charset="-122"/>
                </a:rPr>
                <a:t>、</a:t>
              </a:r>
              <a:r>
                <a:rPr lang="en-US" altLang="zh-CN" sz="1100" smtClean="0">
                  <a:solidFill>
                    <a:schemeClr val="tx1">
                      <a:lumMod val="85000"/>
                      <a:lumOff val="15000"/>
                    </a:schemeClr>
                  </a:solidFill>
                  <a:latin typeface="微软雅黑" pitchFamily="34" charset="-122"/>
                  <a:ea typeface="微软雅黑" pitchFamily="34" charset="-122"/>
                </a:rPr>
                <a:t>*.vtk</a:t>
              </a:r>
              <a:r>
                <a:rPr lang="zh-CN" altLang="en-US" sz="1100" smtClean="0">
                  <a:solidFill>
                    <a:schemeClr val="tx1">
                      <a:lumMod val="85000"/>
                      <a:lumOff val="15000"/>
                    </a:schemeClr>
                  </a:solidFill>
                  <a:latin typeface="微软雅黑" pitchFamily="34" charset="-122"/>
                  <a:ea typeface="微软雅黑" pitchFamily="34" charset="-122"/>
                </a:rPr>
                <a:t>、*</a:t>
              </a:r>
              <a:r>
                <a:rPr lang="en-US" altLang="zh-CN" sz="1100" smtClean="0">
                  <a:solidFill>
                    <a:schemeClr val="tx1">
                      <a:lumMod val="85000"/>
                      <a:lumOff val="15000"/>
                    </a:schemeClr>
                  </a:solidFill>
                  <a:latin typeface="微软雅黑" pitchFamily="34" charset="-122"/>
                  <a:ea typeface="微软雅黑" pitchFamily="34" charset="-122"/>
                </a:rPr>
                <a:t>.stl</a:t>
              </a:r>
              <a:r>
                <a:rPr lang="zh-CN" altLang="en-US" sz="1100" smtClean="0">
                  <a:solidFill>
                    <a:schemeClr val="tx1">
                      <a:lumMod val="85000"/>
                      <a:lumOff val="15000"/>
                    </a:schemeClr>
                  </a:solidFill>
                  <a:latin typeface="微软雅黑" pitchFamily="34" charset="-122"/>
                  <a:ea typeface="微软雅黑" pitchFamily="34" charset="-122"/>
                </a:rPr>
                <a:t>、*</a:t>
              </a:r>
              <a:r>
                <a:rPr lang="en-US" altLang="zh-CN" sz="1100" smtClean="0">
                  <a:solidFill>
                    <a:schemeClr val="tx1">
                      <a:lumMod val="85000"/>
                      <a:lumOff val="15000"/>
                    </a:schemeClr>
                  </a:solidFill>
                  <a:latin typeface="微软雅黑" pitchFamily="34" charset="-122"/>
                  <a:ea typeface="微软雅黑" pitchFamily="34" charset="-122"/>
                </a:rPr>
                <a:t>.mtl</a:t>
              </a:r>
              <a:r>
                <a:rPr lang="zh-CN" altLang="en-US" sz="1100" smtClean="0">
                  <a:solidFill>
                    <a:schemeClr val="tx1">
                      <a:lumMod val="85000"/>
                      <a:lumOff val="15000"/>
                    </a:schemeClr>
                  </a:solidFill>
                  <a:latin typeface="微软雅黑" pitchFamily="34" charset="-122"/>
                  <a:ea typeface="微软雅黑" pitchFamily="34" charset="-122"/>
                </a:rPr>
                <a:t>、*</a:t>
              </a:r>
              <a:r>
                <a:rPr lang="en-US" altLang="zh-CN" sz="1100" smtClean="0">
                  <a:solidFill>
                    <a:schemeClr val="tx1">
                      <a:lumMod val="85000"/>
                      <a:lumOff val="15000"/>
                    </a:schemeClr>
                  </a:solidFill>
                  <a:latin typeface="微软雅黑" pitchFamily="34" charset="-122"/>
                  <a:ea typeface="微软雅黑" pitchFamily="34" charset="-122"/>
                </a:rPr>
                <a:t>.dae</a:t>
              </a:r>
              <a:r>
                <a:rPr lang="zh-CN" altLang="en-US" sz="1100" smtClean="0">
                  <a:solidFill>
                    <a:schemeClr val="tx1">
                      <a:lumMod val="85000"/>
                      <a:lumOff val="15000"/>
                    </a:schemeClr>
                  </a:solidFill>
                  <a:latin typeface="微软雅黑" pitchFamily="34" charset="-122"/>
                  <a:ea typeface="微软雅黑" pitchFamily="34" charset="-122"/>
                </a:rPr>
                <a:t>）</a:t>
              </a:r>
              <a:endParaRPr lang="zh-CN" altLang="en-US" sz="1100">
                <a:solidFill>
                  <a:schemeClr val="tx1">
                    <a:lumMod val="85000"/>
                    <a:lumOff val="15000"/>
                  </a:schemeClr>
                </a:solidFill>
                <a:latin typeface="微软雅黑" pitchFamily="34" charset="-122"/>
                <a:ea typeface="微软雅黑" pitchFamily="34" charset="-122"/>
              </a:endParaRPr>
            </a:p>
          </p:txBody>
        </p:sp>
        <p:sp>
          <p:nvSpPr>
            <p:cNvPr id="60" name="TextBox 59"/>
            <p:cNvSpPr txBox="1"/>
            <p:nvPr/>
          </p:nvSpPr>
          <p:spPr>
            <a:xfrm>
              <a:off x="5404661" y="2789649"/>
              <a:ext cx="1052897" cy="261311"/>
            </a:xfrm>
            <a:prstGeom prst="rect">
              <a:avLst/>
            </a:prstGeom>
            <a:noFill/>
          </p:spPr>
          <p:txBody>
            <a:bodyPr wrap="square" lIns="68580" tIns="34290" rIns="68580" bIns="34290" rtlCol="0">
              <a:spAutoFit/>
            </a:bodyPr>
            <a:lstStyle/>
            <a:p>
              <a:r>
                <a:rPr lang="zh-CN" altLang="en-US" sz="1500" smtClean="0">
                  <a:solidFill>
                    <a:schemeClr val="tx1">
                      <a:lumMod val="85000"/>
                      <a:lumOff val="15000"/>
                    </a:schemeClr>
                  </a:solidFill>
                  <a:latin typeface="微软雅黑" pitchFamily="34" charset="-122"/>
                  <a:ea typeface="微软雅黑" pitchFamily="34" charset="-122"/>
                </a:rPr>
                <a:t>外部模型</a:t>
              </a:r>
              <a:endParaRPr lang="zh-CN" altLang="en-US" sz="1500">
                <a:solidFill>
                  <a:schemeClr val="tx1">
                    <a:lumMod val="85000"/>
                    <a:lumOff val="15000"/>
                  </a:schemeClr>
                </a:solidFill>
                <a:latin typeface="微软雅黑" pitchFamily="34" charset="-122"/>
                <a:ea typeface="微软雅黑" pitchFamily="34" charset="-122"/>
              </a:endParaRPr>
            </a:p>
          </p:txBody>
        </p:sp>
        <p:sp>
          <p:nvSpPr>
            <p:cNvPr id="23" name="TextBox 108"/>
            <p:cNvSpPr txBox="1">
              <a:spLocks noChangeArrowheads="1"/>
            </p:cNvSpPr>
            <p:nvPr/>
          </p:nvSpPr>
          <p:spPr bwMode="auto">
            <a:xfrm>
              <a:off x="539552" y="267494"/>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基础模型以及外部模型</a:t>
              </a:r>
            </a:p>
            <a:p>
              <a:pPr fontAlgn="base">
                <a:spcBef>
                  <a:spcPct val="0"/>
                </a:spcBef>
                <a:spcAft>
                  <a:spcPct val="0"/>
                </a:spcAft>
              </a:pP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TextBox 57"/>
          <p:cNvSpPr txBox="1"/>
          <p:nvPr/>
        </p:nvSpPr>
        <p:spPr>
          <a:xfrm>
            <a:off x="317974" y="925185"/>
            <a:ext cx="950842" cy="300082"/>
          </a:xfrm>
          <a:prstGeom prst="rect">
            <a:avLst/>
          </a:prstGeom>
          <a:noFill/>
        </p:spPr>
        <p:txBody>
          <a:bodyPr wrap="square" lIns="68580" tIns="34290" rIns="68580" bIns="34290" rtlCol="0">
            <a:spAutoFit/>
          </a:bodyPr>
          <a:lstStyle/>
          <a:p>
            <a:r>
              <a:rPr lang="zh-CN" altLang="en-US" sz="1500" smtClean="0">
                <a:solidFill>
                  <a:schemeClr val="tx1">
                    <a:lumMod val="85000"/>
                    <a:lumOff val="15000"/>
                  </a:schemeClr>
                </a:solidFill>
                <a:latin typeface="微软雅黑" pitchFamily="34" charset="-122"/>
                <a:ea typeface="微软雅黑" pitchFamily="34" charset="-122"/>
              </a:rPr>
              <a:t>基础模型</a:t>
            </a:r>
            <a:endParaRPr lang="zh-CN" altLang="en-US" sz="1500">
              <a:solidFill>
                <a:schemeClr val="tx1">
                  <a:lumMod val="85000"/>
                  <a:lumOff val="15000"/>
                </a:schemeClr>
              </a:solidFill>
              <a:latin typeface="微软雅黑" pitchFamily="34" charset="-122"/>
              <a:ea typeface="微软雅黑" pitchFamily="34" charset="-122"/>
            </a:endParaRPr>
          </a:p>
        </p:txBody>
      </p:sp>
      <p:sp>
        <p:nvSpPr>
          <p:cNvPr id="29" name="TextBox 56"/>
          <p:cNvSpPr txBox="1"/>
          <p:nvPr/>
        </p:nvSpPr>
        <p:spPr>
          <a:xfrm>
            <a:off x="233844" y="1219803"/>
            <a:ext cx="4231580" cy="915635"/>
          </a:xfrm>
          <a:prstGeom prst="rect">
            <a:avLst/>
          </a:prstGeom>
          <a:noFill/>
        </p:spPr>
        <p:txBody>
          <a:bodyPr wrap="square" lIns="68580" tIns="34290" rIns="68580" bIns="34290" rtlCol="0">
            <a:spAutoFit/>
          </a:bodyPr>
          <a:lstStyle/>
          <a:p>
            <a:r>
              <a:rPr lang="en-US" altLang="zh-CN" sz="1100" smtClean="0">
                <a:solidFill>
                  <a:schemeClr val="tx1">
                    <a:lumMod val="85000"/>
                    <a:lumOff val="15000"/>
                  </a:schemeClr>
                </a:solidFill>
                <a:latin typeface="微软雅黑" pitchFamily="34" charset="-122"/>
                <a:ea typeface="微软雅黑" pitchFamily="34" charset="-122"/>
              </a:rPr>
              <a:t>Three.js</a:t>
            </a:r>
            <a:r>
              <a:rPr lang="zh-CN" altLang="en-US" sz="1100" smtClean="0">
                <a:solidFill>
                  <a:schemeClr val="tx1">
                    <a:lumMod val="85000"/>
                    <a:lumOff val="15000"/>
                  </a:schemeClr>
                </a:solidFill>
                <a:latin typeface="微软雅黑" pitchFamily="34" charset="-122"/>
                <a:ea typeface="微软雅黑" pitchFamily="34" charset="-122"/>
              </a:rPr>
              <a:t>提供了</a:t>
            </a:r>
            <a:r>
              <a:rPr lang="en-US" altLang="zh-CN" sz="1100" b="1" smtClean="0"/>
              <a:t>BoxGeometry</a:t>
            </a:r>
            <a:r>
              <a:rPr lang="en-US" altLang="zh-CN" sz="1100" smtClean="0"/>
              <a:t> </a:t>
            </a:r>
            <a:r>
              <a:rPr lang="zh-CN" altLang="en-US" sz="1100" smtClean="0"/>
              <a:t>（立方体）、</a:t>
            </a:r>
            <a:r>
              <a:rPr lang="en-US" altLang="zh-CN" sz="1100" b="1" smtClean="0"/>
              <a:t>PlaneGeometry</a:t>
            </a:r>
            <a:r>
              <a:rPr lang="en-US" altLang="zh-CN" sz="1100" smtClean="0"/>
              <a:t> </a:t>
            </a:r>
            <a:r>
              <a:rPr lang="zh-CN" altLang="en-US" sz="1100" smtClean="0"/>
              <a:t>（平面）、</a:t>
            </a:r>
            <a:r>
              <a:rPr lang="en-US" altLang="zh-CN" sz="1100" b="1" smtClean="0"/>
              <a:t>SphereGeometry</a:t>
            </a:r>
            <a:r>
              <a:rPr lang="en-US" altLang="zh-CN" sz="1100" smtClean="0"/>
              <a:t> </a:t>
            </a:r>
            <a:r>
              <a:rPr lang="zh-CN" altLang="en-US" sz="1100" smtClean="0"/>
              <a:t>（球体）、</a:t>
            </a:r>
            <a:r>
              <a:rPr lang="en-US" altLang="zh-CN" sz="1100" b="1" smtClean="0"/>
              <a:t>CylinderGeometry</a:t>
            </a:r>
            <a:r>
              <a:rPr lang="en-US" altLang="zh-CN" sz="1100" smtClean="0"/>
              <a:t> </a:t>
            </a:r>
            <a:r>
              <a:rPr lang="zh-CN" altLang="en-US" sz="1100" smtClean="0"/>
              <a:t>（圆柱）、</a:t>
            </a:r>
            <a:r>
              <a:rPr lang="en-US" altLang="zh-CN" sz="1100" b="1" smtClean="0"/>
              <a:t>TetrahedronGeometry</a:t>
            </a:r>
            <a:r>
              <a:rPr lang="en-US" altLang="zh-CN" sz="1100" smtClean="0"/>
              <a:t> </a:t>
            </a:r>
            <a:r>
              <a:rPr lang="zh-CN" altLang="en-US" sz="1100" smtClean="0"/>
              <a:t>（正四面体）、</a:t>
            </a:r>
            <a:r>
              <a:rPr lang="en-US" altLang="zh-CN" sz="1100" b="1" smtClean="0"/>
              <a:t>TorusKnotGeometry</a:t>
            </a:r>
            <a:r>
              <a:rPr lang="en-US" altLang="zh-CN" sz="1100" smtClean="0"/>
              <a:t> </a:t>
            </a:r>
            <a:r>
              <a:rPr lang="zh-CN" altLang="en-US" sz="1100" smtClean="0"/>
              <a:t>（</a:t>
            </a:r>
            <a:r>
              <a:rPr lang="en-US" altLang="zh-CN" sz="1100" smtClean="0"/>
              <a:t> </a:t>
            </a:r>
            <a:r>
              <a:rPr lang="zh-CN" altLang="en-US" sz="1100"/>
              <a:t>圆环结</a:t>
            </a:r>
            <a:r>
              <a:rPr lang="en-US" altLang="zh-CN" sz="1100"/>
              <a:t>, </a:t>
            </a:r>
            <a:r>
              <a:rPr lang="zh-CN" altLang="en-US" sz="1100"/>
              <a:t>形如打了结的</a:t>
            </a:r>
            <a:r>
              <a:rPr lang="zh-CN" altLang="en-US" sz="1100" smtClean="0"/>
              <a:t>甜甜圈）、等基础模型以方便直接创建模型</a:t>
            </a:r>
            <a:br>
              <a:rPr lang="zh-CN" altLang="en-US" sz="1100" smtClean="0"/>
            </a:br>
            <a:r>
              <a:rPr lang="en-US" altLang="zh-CN" sz="1100" smtClean="0"/>
              <a:t> </a:t>
            </a:r>
            <a:endParaRPr lang="zh-CN" altLang="en-US" sz="110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23740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81EF4057-1797-4906-BBD5-81C2252C53D8}"/>
              </a:ext>
            </a:extLst>
          </p:cNvPr>
          <p:cNvGrpSpPr/>
          <p:nvPr/>
        </p:nvGrpSpPr>
        <p:grpSpPr>
          <a:xfrm>
            <a:off x="103724" y="411510"/>
            <a:ext cx="2821101" cy="768057"/>
            <a:chOff x="107544" y="245001"/>
            <a:chExt cx="2924998" cy="668824"/>
          </a:xfrm>
        </p:grpSpPr>
        <p:sp>
          <p:nvSpPr>
            <p:cNvPr id="23" name="TextBox 108"/>
            <p:cNvSpPr txBox="1">
              <a:spLocks noChangeArrowheads="1"/>
            </p:cNvSpPr>
            <p:nvPr/>
          </p:nvSpPr>
          <p:spPr bwMode="auto">
            <a:xfrm>
              <a:off x="539552" y="267494"/>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基础模型以及外部模型</a:t>
              </a:r>
            </a:p>
            <a:p>
              <a:pPr fontAlgn="base">
                <a:spcBef>
                  <a:spcPct val="0"/>
                </a:spcBef>
                <a:spcAft>
                  <a:spcPct val="0"/>
                </a:spcAft>
              </a:pP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TextBox 57"/>
          <p:cNvSpPr txBox="1"/>
          <p:nvPr/>
        </p:nvSpPr>
        <p:spPr>
          <a:xfrm>
            <a:off x="317974" y="925185"/>
            <a:ext cx="950842" cy="300082"/>
          </a:xfrm>
          <a:prstGeom prst="rect">
            <a:avLst/>
          </a:prstGeom>
          <a:noFill/>
        </p:spPr>
        <p:txBody>
          <a:bodyPr wrap="square" lIns="68580" tIns="34290" rIns="68580" bIns="34290" rtlCol="0">
            <a:spAutoFit/>
          </a:bodyPr>
          <a:lstStyle/>
          <a:p>
            <a:r>
              <a:rPr lang="zh-CN" altLang="en-US" sz="1500" smtClean="0">
                <a:solidFill>
                  <a:schemeClr val="tx1">
                    <a:lumMod val="85000"/>
                    <a:lumOff val="15000"/>
                  </a:schemeClr>
                </a:solidFill>
                <a:latin typeface="微软雅黑" pitchFamily="34" charset="-122"/>
                <a:ea typeface="微软雅黑" pitchFamily="34" charset="-122"/>
              </a:rPr>
              <a:t>基础模型</a:t>
            </a:r>
            <a:endParaRPr lang="zh-CN" altLang="en-US" sz="1500">
              <a:solidFill>
                <a:schemeClr val="tx1">
                  <a:lumMod val="85000"/>
                  <a:lumOff val="15000"/>
                </a:schemeClr>
              </a:solidFill>
              <a:latin typeface="微软雅黑" pitchFamily="34" charset="-122"/>
              <a:ea typeface="微软雅黑" pitchFamily="34" charset="-122"/>
            </a:endParaRPr>
          </a:p>
        </p:txBody>
      </p:sp>
      <p:sp>
        <p:nvSpPr>
          <p:cNvPr id="3" name="文本框 2"/>
          <p:cNvSpPr txBox="1"/>
          <p:nvPr/>
        </p:nvSpPr>
        <p:spPr>
          <a:xfrm>
            <a:off x="244371" y="1237108"/>
            <a:ext cx="7921279" cy="1938992"/>
          </a:xfrm>
          <a:prstGeom prst="rect">
            <a:avLst/>
          </a:prstGeom>
          <a:noFill/>
        </p:spPr>
        <p:txBody>
          <a:bodyPr wrap="square" rtlCol="0">
            <a:spAutoFit/>
          </a:bodyPr>
          <a:lstStyle/>
          <a:p>
            <a:pPr marL="171450" indent="-171450">
              <a:buFont typeface="Wingdings" panose="05000000000000000000" pitchFamily="2" charset="2"/>
              <a:buChar char="l"/>
            </a:pPr>
            <a:r>
              <a:rPr lang="zh-CN" altLang="en-US" sz="1200" smtClean="0"/>
              <a:t>几何图形的构造函数</a:t>
            </a:r>
            <a:endParaRPr lang="en-US" altLang="zh-CN" sz="1200" smtClean="0"/>
          </a:p>
          <a:p>
            <a:r>
              <a:rPr lang="zh-CN" altLang="en-US" sz="1200" smtClean="0"/>
              <a:t>由于基础模型较多以最常用的</a:t>
            </a:r>
            <a:r>
              <a:rPr lang="en-US" altLang="zh-CN" sz="1200"/>
              <a:t>BoxGeometry</a:t>
            </a:r>
            <a:r>
              <a:rPr lang="zh-CN" altLang="en-US" sz="1200" smtClean="0"/>
              <a:t>为例：</a:t>
            </a:r>
            <a:endParaRPr lang="en-US" altLang="zh-CN" sz="1200" smtClean="0"/>
          </a:p>
          <a:p>
            <a:r>
              <a:rPr lang="en-US" altLang="zh-CN" sz="1200" smtClean="0"/>
              <a:t>Var box =THREE.BoxGeometry(width</a:t>
            </a:r>
            <a:r>
              <a:rPr lang="en-US" altLang="zh-CN" sz="1200"/>
              <a:t>, height, depth, widthSegments, heightSegments, depthSegments</a:t>
            </a:r>
            <a:r>
              <a:rPr lang="en-US" altLang="zh-CN" sz="1200" smtClean="0"/>
              <a:t>)</a:t>
            </a:r>
            <a:r>
              <a:rPr lang="zh-CN" altLang="en-US" sz="1200" smtClean="0"/>
              <a:t>，前三参数分别对应</a:t>
            </a:r>
            <a:r>
              <a:rPr lang="en-US" altLang="zh-CN" sz="1200" smtClean="0"/>
              <a:t>x</a:t>
            </a:r>
            <a:r>
              <a:rPr lang="zh-CN" altLang="en-US" sz="1200" smtClean="0"/>
              <a:t>，</a:t>
            </a:r>
            <a:r>
              <a:rPr lang="en-US" altLang="zh-CN" sz="1200" smtClean="0"/>
              <a:t>y</a:t>
            </a:r>
            <a:r>
              <a:rPr lang="zh-CN" altLang="en-US" sz="1200" smtClean="0"/>
              <a:t>，</a:t>
            </a:r>
            <a:r>
              <a:rPr lang="en-US" altLang="zh-CN" sz="1200" smtClean="0"/>
              <a:t>z</a:t>
            </a:r>
            <a:r>
              <a:rPr lang="zh-CN" altLang="en-US" sz="1200" smtClean="0"/>
              <a:t>轴方向的值，后三个参数表示对应方向的切片数。</a:t>
            </a:r>
            <a:endParaRPr lang="en-US" altLang="zh-CN" sz="1200" smtClean="0"/>
          </a:p>
          <a:p>
            <a:r>
              <a:rPr lang="en-US" altLang="zh-CN" sz="1200"/>
              <a:t> </a:t>
            </a:r>
            <a:r>
              <a:rPr lang="en-US" altLang="zh-CN" sz="1200" smtClean="0"/>
              <a:t>       var cubeGeometry=new THREE.BoxGeometry(100,100,100);</a:t>
            </a:r>
          </a:p>
          <a:p>
            <a:r>
              <a:rPr lang="en-US" altLang="zh-CN" sz="1200" smtClean="0"/>
              <a:t>        </a:t>
            </a:r>
            <a:r>
              <a:rPr lang="en-US" altLang="zh-CN" sz="1200"/>
              <a:t>var cubeMaterial=new THREE.MeshLambertMaterial</a:t>
            </a:r>
            <a:r>
              <a:rPr lang="en-US" altLang="zh-CN" sz="1200" smtClean="0"/>
              <a:t>({0xffffff</a:t>
            </a:r>
            <a:r>
              <a:rPr lang="en-US" altLang="zh-CN" sz="1200"/>
              <a:t>});</a:t>
            </a:r>
          </a:p>
          <a:p>
            <a:r>
              <a:rPr lang="en-US" altLang="zh-CN" sz="1200"/>
              <a:t>        var cube=new THREE.Mesh(cubeGeometry,cubeMaterial);</a:t>
            </a:r>
          </a:p>
          <a:p>
            <a:r>
              <a:rPr lang="en-US" altLang="zh-CN" sz="1200"/>
              <a:t> </a:t>
            </a:r>
            <a:r>
              <a:rPr lang="en-US" altLang="zh-CN" sz="1200" smtClean="0"/>
              <a:t>      scene.add(cube);</a:t>
            </a:r>
          </a:p>
          <a:p>
            <a:r>
              <a:rPr lang="en-US" altLang="zh-CN" sz="1200"/>
              <a:t/>
            </a:r>
            <a:br>
              <a:rPr lang="en-US" altLang="zh-CN" sz="1200"/>
            </a:br>
            <a:endParaRPr lang="zh-CN" altLang="en-US" sz="120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606" y="2067694"/>
            <a:ext cx="3082872" cy="1728192"/>
          </a:xfrm>
          <a:prstGeom prst="rect">
            <a:avLst/>
          </a:prstGeom>
        </p:spPr>
      </p:pic>
      <p:sp>
        <p:nvSpPr>
          <p:cNvPr id="8" name="文本框 7"/>
          <p:cNvSpPr txBox="1"/>
          <p:nvPr/>
        </p:nvSpPr>
        <p:spPr>
          <a:xfrm>
            <a:off x="347654" y="3910838"/>
            <a:ext cx="7416824" cy="461665"/>
          </a:xfrm>
          <a:prstGeom prst="rect">
            <a:avLst/>
          </a:prstGeom>
          <a:noFill/>
        </p:spPr>
        <p:txBody>
          <a:bodyPr wrap="square" rtlCol="0">
            <a:spAutoFit/>
          </a:bodyPr>
          <a:lstStyle/>
          <a:p>
            <a:r>
              <a:rPr lang="zh-CN" altLang="en-US" sz="1200" smtClean="0"/>
              <a:t>但是很多时候需要的不紧紧是个简单的正方形，可能需要给正方加一些其他的东西，比如要鲜艳的颜色、透明，要让表面贴一层图片，或者直接让它被看不见，这个时候需要调节模型的材质。</a:t>
            </a:r>
            <a:endParaRPr lang="zh-CN" altLang="en-US" sz="1200"/>
          </a:p>
        </p:txBody>
      </p:sp>
    </p:spTree>
    <p:extLst>
      <p:ext uri="{BB962C8B-B14F-4D97-AF65-F5344CB8AC3E}">
        <p14:creationId xmlns:p14="http://schemas.microsoft.com/office/powerpoint/2010/main" val="3388346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81EF4057-1797-4906-BBD5-81C2252C53D8}"/>
              </a:ext>
            </a:extLst>
          </p:cNvPr>
          <p:cNvGrpSpPr/>
          <p:nvPr/>
        </p:nvGrpSpPr>
        <p:grpSpPr>
          <a:xfrm>
            <a:off x="103724" y="411510"/>
            <a:ext cx="2909653" cy="672161"/>
            <a:chOff x="107544" y="245001"/>
            <a:chExt cx="3016811" cy="585318"/>
          </a:xfrm>
        </p:grpSpPr>
        <p:sp>
          <p:nvSpPr>
            <p:cNvPr id="23" name="TextBox 108"/>
            <p:cNvSpPr txBox="1">
              <a:spLocks noChangeArrowheads="1"/>
            </p:cNvSpPr>
            <p:nvPr/>
          </p:nvSpPr>
          <p:spPr bwMode="auto">
            <a:xfrm>
              <a:off x="539552" y="267494"/>
              <a:ext cx="2584803" cy="56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基础模型以及外部模型</a:t>
              </a:r>
            </a:p>
            <a:p>
              <a:pPr fontAlgn="base">
                <a:spcBef>
                  <a:spcPct val="0"/>
                </a:spcBef>
                <a:spcAft>
                  <a:spcPct val="0"/>
                </a:spcAft>
              </a:pP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TextBox 57"/>
          <p:cNvSpPr txBox="1"/>
          <p:nvPr/>
        </p:nvSpPr>
        <p:spPr>
          <a:xfrm>
            <a:off x="317974" y="925185"/>
            <a:ext cx="950842" cy="300082"/>
          </a:xfrm>
          <a:prstGeom prst="rect">
            <a:avLst/>
          </a:prstGeom>
          <a:noFill/>
        </p:spPr>
        <p:txBody>
          <a:bodyPr wrap="square" lIns="68580" tIns="34290" rIns="68580" bIns="34290" rtlCol="0">
            <a:spAutoFit/>
          </a:bodyPr>
          <a:lstStyle/>
          <a:p>
            <a:r>
              <a:rPr lang="zh-CN" altLang="en-US" sz="1500" smtClean="0">
                <a:solidFill>
                  <a:schemeClr val="tx1">
                    <a:lumMod val="85000"/>
                    <a:lumOff val="15000"/>
                  </a:schemeClr>
                </a:solidFill>
                <a:latin typeface="微软雅黑" pitchFamily="34" charset="-122"/>
                <a:ea typeface="微软雅黑" pitchFamily="34" charset="-122"/>
              </a:rPr>
              <a:t>基础模型</a:t>
            </a:r>
            <a:endParaRPr lang="zh-CN" altLang="en-US" sz="1500">
              <a:solidFill>
                <a:schemeClr val="tx1">
                  <a:lumMod val="85000"/>
                  <a:lumOff val="15000"/>
                </a:schemeClr>
              </a:solidFill>
              <a:latin typeface="微软雅黑" pitchFamily="34" charset="-122"/>
              <a:ea typeface="微软雅黑" pitchFamily="34" charset="-122"/>
            </a:endParaRPr>
          </a:p>
        </p:txBody>
      </p:sp>
      <p:sp>
        <p:nvSpPr>
          <p:cNvPr id="3" name="文本框 2"/>
          <p:cNvSpPr txBox="1"/>
          <p:nvPr/>
        </p:nvSpPr>
        <p:spPr>
          <a:xfrm>
            <a:off x="244372" y="1225267"/>
            <a:ext cx="8144052" cy="2492990"/>
          </a:xfrm>
          <a:prstGeom prst="rect">
            <a:avLst/>
          </a:prstGeom>
          <a:noFill/>
        </p:spPr>
        <p:txBody>
          <a:bodyPr wrap="square" rtlCol="0">
            <a:spAutoFit/>
          </a:bodyPr>
          <a:lstStyle/>
          <a:p>
            <a:pPr marL="171450" indent="-171450">
              <a:buFont typeface="Wingdings" panose="05000000000000000000" pitchFamily="2" charset="2"/>
              <a:buChar char="l"/>
            </a:pPr>
            <a:r>
              <a:rPr lang="zh-CN" altLang="en-US" sz="1200"/>
              <a:t>材质</a:t>
            </a:r>
            <a:endParaRPr lang="en-US" altLang="zh-CN" sz="1200" smtClean="0"/>
          </a:p>
          <a:p>
            <a:r>
              <a:rPr lang="en-US" altLang="zh-CN" sz="1200"/>
              <a:t>MeshBasicMaterial(</a:t>
            </a:r>
            <a:r>
              <a:rPr lang="zh-CN" altLang="en-US" sz="1200"/>
              <a:t>网格基础材质</a:t>
            </a:r>
            <a:r>
              <a:rPr lang="en-US" altLang="zh-CN" sz="1200"/>
              <a:t>)/</a:t>
            </a:r>
            <a:r>
              <a:rPr lang="zh-CN" altLang="en-US" sz="1200"/>
              <a:t>基础材质，，可以用它富裕几何体一种简单</a:t>
            </a:r>
            <a:r>
              <a:rPr lang="zh-CN" altLang="en-US" sz="1200" smtClean="0"/>
              <a:t>的</a:t>
            </a:r>
            <a:r>
              <a:rPr lang="zh-CN" altLang="en-US" sz="1200"/>
              <a:t>材质</a:t>
            </a:r>
            <a:r>
              <a:rPr lang="zh-CN" altLang="en-US" sz="1200" smtClean="0"/>
              <a:t>，</a:t>
            </a:r>
            <a:r>
              <a:rPr lang="zh-CN" altLang="en-US" sz="1200"/>
              <a:t>或者显示几何体</a:t>
            </a:r>
            <a:r>
              <a:rPr lang="zh-CN" altLang="en-US" sz="1200" smtClean="0"/>
              <a:t>的线框</a:t>
            </a:r>
            <a:r>
              <a:rPr lang="zh-CN" altLang="en-US" sz="1200"/>
              <a:t> </a:t>
            </a:r>
            <a:r>
              <a:rPr lang="zh-CN" altLang="en-US" sz="1200" smtClean="0"/>
              <a:t>（跟环境无关）</a:t>
            </a:r>
            <a:r>
              <a:rPr lang="zh-CN" altLang="en-US" sz="1200"/>
              <a:t>  </a:t>
            </a:r>
            <a:endParaRPr lang="en-US" altLang="zh-CN" sz="1200" smtClean="0"/>
          </a:p>
          <a:p>
            <a:r>
              <a:rPr lang="zh-CN" altLang="en-US" sz="1200" smtClean="0"/>
              <a:t> </a:t>
            </a:r>
            <a:r>
              <a:rPr lang="en-US" altLang="zh-CN" sz="1200"/>
              <a:t>MeshDepthMaterial</a:t>
            </a:r>
            <a:r>
              <a:rPr lang="zh-CN" altLang="en-US" sz="1200"/>
              <a:t>（网格深度材质）</a:t>
            </a:r>
            <a:r>
              <a:rPr lang="en-US" altLang="zh-CN" sz="1200"/>
              <a:t>/</a:t>
            </a:r>
            <a:r>
              <a:rPr lang="zh-CN" altLang="en-US" sz="1200"/>
              <a:t>根据网格到相机的举例，这种材质决定如何给网格染色   </a:t>
            </a:r>
            <a:endParaRPr lang="en-US" altLang="zh-CN" sz="1200" smtClean="0"/>
          </a:p>
          <a:p>
            <a:r>
              <a:rPr lang="zh-CN" altLang="en-US" sz="1200" smtClean="0"/>
              <a:t> </a:t>
            </a:r>
            <a:r>
              <a:rPr lang="en-US" altLang="zh-CN" sz="1200"/>
              <a:t>MeshNormalMaterial(</a:t>
            </a:r>
            <a:r>
              <a:rPr lang="zh-CN" altLang="en-US" sz="1200"/>
              <a:t>网格法向材质</a:t>
            </a:r>
            <a:r>
              <a:rPr lang="en-US" altLang="zh-CN" sz="1200"/>
              <a:t>)/</a:t>
            </a:r>
            <a:r>
              <a:rPr lang="zh-CN" altLang="en-US" sz="1200"/>
              <a:t>这是一种简单的材质，根据物体表面的方向向量计算颜色    </a:t>
            </a:r>
            <a:endParaRPr lang="en-US" altLang="zh-CN" sz="1200" smtClean="0"/>
          </a:p>
          <a:p>
            <a:r>
              <a:rPr lang="en-US" altLang="zh-CN" sz="1200" smtClean="0"/>
              <a:t>MeshFaceMaterial</a:t>
            </a:r>
            <a:r>
              <a:rPr lang="en-US" altLang="zh-CN" sz="1200"/>
              <a:t>(</a:t>
            </a:r>
            <a:r>
              <a:rPr lang="zh-CN" altLang="en-US" sz="1200"/>
              <a:t>网格面材质</a:t>
            </a:r>
            <a:r>
              <a:rPr lang="en-US" altLang="zh-CN" sz="1200"/>
              <a:t>)/</a:t>
            </a:r>
            <a:r>
              <a:rPr lang="zh-CN" altLang="en-US" sz="1200"/>
              <a:t>这是一个容器，可以在这个容器里为物体的各个表面指定不同的</a:t>
            </a:r>
            <a:r>
              <a:rPr lang="zh-CN" altLang="en-US" sz="1200" smtClean="0"/>
              <a:t>颜色（亲测试新版本无用了）</a:t>
            </a:r>
            <a:r>
              <a:rPr lang="zh-CN" altLang="en-US" sz="1200"/>
              <a:t>    </a:t>
            </a:r>
            <a:endParaRPr lang="en-US" altLang="zh-CN" sz="1200" smtClean="0"/>
          </a:p>
          <a:p>
            <a:r>
              <a:rPr lang="en-US" altLang="zh-CN" sz="1200" smtClean="0"/>
              <a:t>MeshLambertMaterial</a:t>
            </a:r>
            <a:r>
              <a:rPr lang="en-US" altLang="zh-CN" sz="1200"/>
              <a:t>(</a:t>
            </a:r>
            <a:r>
              <a:rPr lang="zh-CN" altLang="en-US" sz="1200"/>
              <a:t>网格朗伯材质</a:t>
            </a:r>
            <a:r>
              <a:rPr lang="en-US" altLang="zh-CN" sz="1200"/>
              <a:t>)/</a:t>
            </a:r>
            <a:r>
              <a:rPr lang="zh-CN" altLang="en-US" sz="1200"/>
              <a:t>这种材质会考虑光照的影响，可以用来创建颜色暗淡的、不光亮的物体    </a:t>
            </a:r>
            <a:endParaRPr lang="en-US" altLang="zh-CN" sz="1200" smtClean="0"/>
          </a:p>
          <a:p>
            <a:r>
              <a:rPr lang="en-US" altLang="zh-CN" sz="1200" smtClean="0"/>
              <a:t>MeshPhongMaterial</a:t>
            </a:r>
            <a:r>
              <a:rPr lang="en-US" altLang="zh-CN" sz="1200"/>
              <a:t>(</a:t>
            </a:r>
            <a:r>
              <a:rPr lang="zh-CN" altLang="en-US" sz="1200"/>
              <a:t>网格</a:t>
            </a:r>
            <a:r>
              <a:rPr lang="en-US" altLang="zh-CN" sz="1200"/>
              <a:t>Phong</a:t>
            </a:r>
            <a:r>
              <a:rPr lang="zh-CN" altLang="en-US" sz="1200"/>
              <a:t>式材质</a:t>
            </a:r>
            <a:r>
              <a:rPr lang="en-US" altLang="zh-CN" sz="1200"/>
              <a:t>)/</a:t>
            </a:r>
            <a:r>
              <a:rPr lang="zh-CN" altLang="en-US" sz="1200"/>
              <a:t>这种材质会考虑光照的影响，而且可以用来创建光亮的物体    </a:t>
            </a:r>
            <a:endParaRPr lang="en-US" altLang="zh-CN" sz="1200" smtClean="0"/>
          </a:p>
          <a:p>
            <a:r>
              <a:rPr lang="en-US" altLang="zh-CN" sz="1200" smtClean="0"/>
              <a:t>ShaderMaterial</a:t>
            </a:r>
            <a:r>
              <a:rPr lang="en-US" altLang="zh-CN" sz="1200"/>
              <a:t>(</a:t>
            </a:r>
            <a:r>
              <a:rPr lang="zh-CN" altLang="en-US" sz="1200"/>
              <a:t>着色器材质</a:t>
            </a:r>
            <a:r>
              <a:rPr lang="en-US" altLang="zh-CN" sz="1200"/>
              <a:t>)/</a:t>
            </a:r>
            <a:r>
              <a:rPr lang="zh-CN" altLang="en-US" sz="1200"/>
              <a:t>这种材质允许使用自定义的着色器程序，直接控制顶点的仿制方式，以及像素的着色方式    </a:t>
            </a:r>
            <a:endParaRPr lang="en-US" altLang="zh-CN" sz="1200" smtClean="0"/>
          </a:p>
          <a:p>
            <a:r>
              <a:rPr lang="en-US" altLang="zh-CN" sz="1200" smtClean="0"/>
              <a:t>LineBasicMaterial</a:t>
            </a:r>
            <a:r>
              <a:rPr lang="en-US" altLang="zh-CN" sz="1200"/>
              <a:t>(</a:t>
            </a:r>
            <a:r>
              <a:rPr lang="zh-CN" altLang="en-US" sz="1200"/>
              <a:t>直线基础材质</a:t>
            </a:r>
            <a:r>
              <a:rPr lang="en-US" altLang="zh-CN" sz="1200"/>
              <a:t>)/</a:t>
            </a:r>
            <a:r>
              <a:rPr lang="zh-CN" altLang="en-US" sz="1200"/>
              <a:t>这种材质可以用于</a:t>
            </a:r>
            <a:r>
              <a:rPr lang="en-US" altLang="zh-CN" sz="1200"/>
              <a:t>THREE.Line</a:t>
            </a:r>
            <a:r>
              <a:rPr lang="zh-CN" altLang="en-US" sz="1200"/>
              <a:t>几何体</a:t>
            </a:r>
            <a:r>
              <a:rPr lang="en-US" altLang="zh-CN" sz="1200"/>
              <a:t>,</a:t>
            </a:r>
            <a:r>
              <a:rPr lang="zh-CN" altLang="en-US" sz="1200"/>
              <a:t>从而创建着色的直线    </a:t>
            </a:r>
            <a:r>
              <a:rPr lang="en-US" altLang="zh-CN" sz="1200"/>
              <a:t>LineDashedMaterial(</a:t>
            </a:r>
            <a:r>
              <a:rPr lang="zh-CN" altLang="en-US" sz="1200"/>
              <a:t>虚线材质</a:t>
            </a:r>
            <a:r>
              <a:rPr lang="en-US" altLang="zh-CN" sz="1200"/>
              <a:t>)/</a:t>
            </a:r>
            <a:r>
              <a:rPr lang="zh-CN" altLang="en-US" sz="1200"/>
              <a:t>这种材质跟直线基础材质一样，不过可以用来创建出一种虚线</a:t>
            </a:r>
            <a:r>
              <a:rPr lang="zh-CN" altLang="en-US" sz="1200" smtClean="0"/>
              <a:t>效果。</a:t>
            </a:r>
            <a:r>
              <a:rPr lang="en-US" altLang="zh-CN" sz="1200"/>
              <a:t/>
            </a:r>
            <a:br>
              <a:rPr lang="en-US" altLang="zh-CN" sz="1200"/>
            </a:br>
            <a:r>
              <a:rPr lang="zh-CN" altLang="en-US" sz="1200" smtClean="0"/>
              <a:t>但是主要用到的是</a:t>
            </a:r>
            <a:r>
              <a:rPr lang="en-US" altLang="zh-CN" sz="1200" smtClean="0"/>
              <a:t>MeshBasicMaterial</a:t>
            </a:r>
            <a:r>
              <a:rPr lang="zh-CN" altLang="en-US" sz="1200" smtClean="0"/>
              <a:t>、</a:t>
            </a:r>
            <a:r>
              <a:rPr lang="en-US" altLang="zh-CN" sz="1200"/>
              <a:t> </a:t>
            </a:r>
            <a:r>
              <a:rPr lang="en-US" altLang="zh-CN" sz="1200" smtClean="0"/>
              <a:t>MeshLambertMaterial</a:t>
            </a:r>
            <a:r>
              <a:rPr lang="zh-CN" altLang="en-US" sz="1200" smtClean="0"/>
              <a:t>、</a:t>
            </a:r>
            <a:r>
              <a:rPr lang="en-US" altLang="zh-CN" sz="1200"/>
              <a:t> </a:t>
            </a:r>
            <a:r>
              <a:rPr lang="en-US" altLang="zh-CN" sz="1200" smtClean="0"/>
              <a:t>MeshPhongMaterial</a:t>
            </a:r>
            <a:r>
              <a:rPr lang="zh-CN" altLang="en-US" sz="1200" smtClean="0"/>
              <a:t>。主要区别如下图：</a:t>
            </a:r>
            <a:endParaRPr lang="zh-CN" altLang="en-US" sz="120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660054"/>
            <a:ext cx="1253369" cy="140377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863" y="3660054"/>
            <a:ext cx="1581641" cy="1378063"/>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2200" y="3627134"/>
            <a:ext cx="1663347" cy="1436693"/>
          </a:xfrm>
          <a:prstGeom prst="rect">
            <a:avLst/>
          </a:prstGeom>
        </p:spPr>
      </p:pic>
    </p:spTree>
    <p:extLst>
      <p:ext uri="{BB962C8B-B14F-4D97-AF65-F5344CB8AC3E}">
        <p14:creationId xmlns:p14="http://schemas.microsoft.com/office/powerpoint/2010/main" val="2586397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81EF4057-1797-4906-BBD5-81C2252C53D8}"/>
              </a:ext>
            </a:extLst>
          </p:cNvPr>
          <p:cNvGrpSpPr/>
          <p:nvPr/>
        </p:nvGrpSpPr>
        <p:grpSpPr>
          <a:xfrm>
            <a:off x="103724" y="411510"/>
            <a:ext cx="2909653" cy="672161"/>
            <a:chOff x="107544" y="245001"/>
            <a:chExt cx="3016811" cy="585318"/>
          </a:xfrm>
        </p:grpSpPr>
        <p:sp>
          <p:nvSpPr>
            <p:cNvPr id="23" name="TextBox 108"/>
            <p:cNvSpPr txBox="1">
              <a:spLocks noChangeArrowheads="1"/>
            </p:cNvSpPr>
            <p:nvPr/>
          </p:nvSpPr>
          <p:spPr bwMode="auto">
            <a:xfrm>
              <a:off x="539552" y="267494"/>
              <a:ext cx="2584803" cy="56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基础模型以及外部模型</a:t>
              </a:r>
            </a:p>
            <a:p>
              <a:pPr fontAlgn="base">
                <a:spcBef>
                  <a:spcPct val="0"/>
                </a:spcBef>
                <a:spcAft>
                  <a:spcPct val="0"/>
                </a:spcAft>
              </a:pP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TextBox 57"/>
          <p:cNvSpPr txBox="1"/>
          <p:nvPr/>
        </p:nvSpPr>
        <p:spPr>
          <a:xfrm>
            <a:off x="317974" y="925185"/>
            <a:ext cx="950842" cy="300082"/>
          </a:xfrm>
          <a:prstGeom prst="rect">
            <a:avLst/>
          </a:prstGeom>
          <a:noFill/>
        </p:spPr>
        <p:txBody>
          <a:bodyPr wrap="square" lIns="68580" tIns="34290" rIns="68580" bIns="34290" rtlCol="0">
            <a:spAutoFit/>
          </a:bodyPr>
          <a:lstStyle/>
          <a:p>
            <a:r>
              <a:rPr lang="zh-CN" altLang="en-US" sz="1500" smtClean="0">
                <a:solidFill>
                  <a:schemeClr val="tx1">
                    <a:lumMod val="85000"/>
                    <a:lumOff val="15000"/>
                  </a:schemeClr>
                </a:solidFill>
                <a:latin typeface="微软雅黑" pitchFamily="34" charset="-122"/>
                <a:ea typeface="微软雅黑" pitchFamily="34" charset="-122"/>
              </a:rPr>
              <a:t>基础模型</a:t>
            </a:r>
            <a:endParaRPr lang="zh-CN" altLang="en-US" sz="1500">
              <a:solidFill>
                <a:schemeClr val="tx1">
                  <a:lumMod val="85000"/>
                  <a:lumOff val="15000"/>
                </a:schemeClr>
              </a:solidFill>
              <a:latin typeface="微软雅黑" pitchFamily="34" charset="-122"/>
              <a:ea typeface="微软雅黑" pitchFamily="34" charset="-122"/>
            </a:endParaRPr>
          </a:p>
        </p:txBody>
      </p:sp>
      <p:sp>
        <p:nvSpPr>
          <p:cNvPr id="3" name="文本框 2"/>
          <p:cNvSpPr txBox="1"/>
          <p:nvPr/>
        </p:nvSpPr>
        <p:spPr>
          <a:xfrm>
            <a:off x="244372" y="1225267"/>
            <a:ext cx="8144052" cy="461665"/>
          </a:xfrm>
          <a:prstGeom prst="rect">
            <a:avLst/>
          </a:prstGeom>
          <a:noFill/>
        </p:spPr>
        <p:txBody>
          <a:bodyPr wrap="square" rtlCol="0">
            <a:spAutoFit/>
          </a:bodyPr>
          <a:lstStyle/>
          <a:p>
            <a:pPr marL="171450" indent="-171450">
              <a:buFont typeface="Wingdings" panose="05000000000000000000" pitchFamily="2" charset="2"/>
              <a:buChar char="l"/>
            </a:pPr>
            <a:r>
              <a:rPr lang="zh-CN" altLang="en-US" sz="1200"/>
              <a:t>材质</a:t>
            </a:r>
            <a:endParaRPr lang="en-US" altLang="zh-CN" sz="1200" smtClean="0"/>
          </a:p>
          <a:p>
            <a:r>
              <a:rPr lang="zh-CN" altLang="en-US" sz="1200" smtClean="0"/>
              <a:t>同时他们也有很多共性比如显示网格、透明度、贴图：</a:t>
            </a:r>
            <a:endParaRPr lang="zh-CN" altLang="en-US" sz="120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74" y="1828528"/>
            <a:ext cx="1229690" cy="124665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1744706"/>
            <a:ext cx="1224136" cy="141429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952" y="1734805"/>
            <a:ext cx="1315683" cy="1368049"/>
          </a:xfrm>
          <a:prstGeom prst="rect">
            <a:avLst/>
          </a:prstGeom>
        </p:spPr>
      </p:pic>
      <p:sp>
        <p:nvSpPr>
          <p:cNvPr id="10" name="文本框 9"/>
          <p:cNvSpPr txBox="1"/>
          <p:nvPr/>
        </p:nvSpPr>
        <p:spPr>
          <a:xfrm>
            <a:off x="520387" y="3651870"/>
            <a:ext cx="8228078" cy="1015663"/>
          </a:xfrm>
          <a:prstGeom prst="rect">
            <a:avLst/>
          </a:prstGeom>
          <a:noFill/>
        </p:spPr>
        <p:txBody>
          <a:bodyPr wrap="square" rtlCol="0">
            <a:spAutoFit/>
          </a:bodyPr>
          <a:lstStyle/>
          <a:p>
            <a:pPr marL="171450" indent="-171450">
              <a:buFont typeface="Wingdings" panose="05000000000000000000" pitchFamily="2" charset="2"/>
              <a:buChar char="l"/>
            </a:pPr>
            <a:r>
              <a:rPr lang="zh-CN" altLang="en-US" sz="1200" smtClean="0"/>
              <a:t>材质构造函数</a:t>
            </a:r>
            <a:endParaRPr lang="en-US" altLang="zh-CN" sz="1200" smtClean="0"/>
          </a:p>
          <a:p>
            <a:r>
              <a:rPr lang="zh-CN" altLang="en-US" sz="1200" smtClean="0"/>
              <a:t>以</a:t>
            </a:r>
            <a:r>
              <a:rPr lang="en-US" altLang="zh-CN" sz="1200" smtClean="0"/>
              <a:t>MeshPhongMaterial</a:t>
            </a:r>
            <a:r>
              <a:rPr lang="zh-CN" altLang="en-US" sz="1200" smtClean="0"/>
              <a:t>为例，同时也是上图第三个图</a:t>
            </a:r>
            <a:endParaRPr lang="en-US" altLang="zh-CN" sz="1200" smtClean="0"/>
          </a:p>
          <a:p>
            <a:r>
              <a:rPr lang="en-US" altLang="zh-CN" sz="1200"/>
              <a:t>map=new THREE.TextureLoader().load</a:t>
            </a:r>
            <a:r>
              <a:rPr lang="en-US" altLang="zh-CN" sz="1200" smtClean="0"/>
              <a:t>(“img/fact.png”);//</a:t>
            </a:r>
            <a:r>
              <a:rPr lang="zh-CN" altLang="en-US" sz="1200" smtClean="0"/>
              <a:t>这个表示内部加载器加载外部的图片</a:t>
            </a:r>
            <a:endParaRPr lang="en-US" altLang="zh-CN" sz="1200" smtClean="0"/>
          </a:p>
          <a:p>
            <a:r>
              <a:rPr lang="en-US" altLang="zh-CN" sz="1200" smtClean="0"/>
              <a:t>new </a:t>
            </a:r>
            <a:r>
              <a:rPr lang="en-US" altLang="zh-CN" sz="1200"/>
              <a:t>THREE.MeshPhongMaterial({color:Colors.blue,shininess:50,specular:Colors.blue,opacity:0.5,transparent:true,map:map});</a:t>
            </a:r>
            <a:endParaRPr lang="en-US" altLang="zh-CN" sz="1200" smtClean="0"/>
          </a:p>
          <a:p>
            <a:endParaRPr lang="zh-CN" altLang="en-US" sz="1200"/>
          </a:p>
        </p:txBody>
      </p:sp>
    </p:spTree>
    <p:extLst>
      <p:ext uri="{BB962C8B-B14F-4D97-AF65-F5344CB8AC3E}">
        <p14:creationId xmlns:p14="http://schemas.microsoft.com/office/powerpoint/2010/main" val="1377228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81EF4057-1797-4906-BBD5-81C2252C53D8}"/>
              </a:ext>
            </a:extLst>
          </p:cNvPr>
          <p:cNvGrpSpPr/>
          <p:nvPr/>
        </p:nvGrpSpPr>
        <p:grpSpPr>
          <a:xfrm>
            <a:off x="103724" y="411510"/>
            <a:ext cx="2821101" cy="768057"/>
            <a:chOff x="107544" y="245001"/>
            <a:chExt cx="2924998" cy="668824"/>
          </a:xfrm>
        </p:grpSpPr>
        <p:sp>
          <p:nvSpPr>
            <p:cNvPr id="23" name="TextBox 108"/>
            <p:cNvSpPr txBox="1">
              <a:spLocks noChangeArrowheads="1"/>
            </p:cNvSpPr>
            <p:nvPr/>
          </p:nvSpPr>
          <p:spPr bwMode="auto">
            <a:xfrm>
              <a:off x="539552" y="267494"/>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基础模型以及外部模型</a:t>
              </a:r>
            </a:p>
            <a:p>
              <a:pPr fontAlgn="base">
                <a:spcBef>
                  <a:spcPct val="0"/>
                </a:spcBef>
                <a:spcAft>
                  <a:spcPct val="0"/>
                </a:spcAft>
              </a:pP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TextBox 57"/>
          <p:cNvSpPr txBox="1"/>
          <p:nvPr/>
        </p:nvSpPr>
        <p:spPr>
          <a:xfrm>
            <a:off x="317974" y="925185"/>
            <a:ext cx="950842" cy="546303"/>
          </a:xfrm>
          <a:prstGeom prst="rect">
            <a:avLst/>
          </a:prstGeom>
          <a:noFill/>
        </p:spPr>
        <p:txBody>
          <a:bodyPr wrap="square" lIns="68580" tIns="34290" rIns="68580" bIns="34290" rtlCol="0">
            <a:spAutoFit/>
          </a:bodyPr>
          <a:lstStyle/>
          <a:p>
            <a:r>
              <a:rPr lang="zh-CN" altLang="en-US" sz="1600">
                <a:solidFill>
                  <a:schemeClr val="tx1">
                    <a:lumMod val="85000"/>
                    <a:lumOff val="15000"/>
                  </a:schemeClr>
                </a:solidFill>
                <a:latin typeface="微软雅黑" pitchFamily="34" charset="-122"/>
                <a:ea typeface="微软雅黑" pitchFamily="34" charset="-122"/>
              </a:rPr>
              <a:t>外部模型</a:t>
            </a:r>
          </a:p>
          <a:p>
            <a:endParaRPr lang="zh-CN" altLang="en-US" sz="1500">
              <a:solidFill>
                <a:schemeClr val="tx1">
                  <a:lumMod val="85000"/>
                  <a:lumOff val="15000"/>
                </a:schemeClr>
              </a:solidFill>
              <a:latin typeface="微软雅黑" pitchFamily="34" charset="-122"/>
              <a:ea typeface="微软雅黑" pitchFamily="34" charset="-122"/>
            </a:endParaRPr>
          </a:p>
        </p:txBody>
      </p:sp>
      <p:sp>
        <p:nvSpPr>
          <p:cNvPr id="3" name="文本框 2"/>
          <p:cNvSpPr txBox="1"/>
          <p:nvPr/>
        </p:nvSpPr>
        <p:spPr>
          <a:xfrm>
            <a:off x="244371" y="1237108"/>
            <a:ext cx="8216061" cy="3970318"/>
          </a:xfrm>
          <a:prstGeom prst="rect">
            <a:avLst/>
          </a:prstGeom>
          <a:noFill/>
        </p:spPr>
        <p:txBody>
          <a:bodyPr wrap="square" rtlCol="0">
            <a:spAutoFit/>
          </a:bodyPr>
          <a:lstStyle/>
          <a:p>
            <a:pPr marL="171450" indent="-171450">
              <a:buFont typeface="Wingdings" panose="05000000000000000000" pitchFamily="2" charset="2"/>
              <a:buChar char="l"/>
            </a:pPr>
            <a:r>
              <a:rPr lang="zh-CN" altLang="en-US" sz="1200" smtClean="0"/>
              <a:t>外部模型的导入</a:t>
            </a:r>
            <a:endParaRPr lang="en-US" altLang="zh-CN" sz="1200" smtClean="0"/>
          </a:p>
          <a:p>
            <a:r>
              <a:rPr lang="zh-CN" altLang="en-US" sz="1200" smtClean="0"/>
              <a:t>由于导入类型很多我们以*</a:t>
            </a:r>
            <a:r>
              <a:rPr lang="en-US" altLang="zh-CN" sz="1200" smtClean="0"/>
              <a:t>.obj</a:t>
            </a:r>
            <a:r>
              <a:rPr lang="zh-CN" altLang="en-US" sz="1200" smtClean="0"/>
              <a:t>为例：</a:t>
            </a:r>
            <a:endParaRPr lang="en-US" altLang="zh-CN" sz="1200" smtClean="0"/>
          </a:p>
          <a:p>
            <a:r>
              <a:rPr lang="zh-CN" altLang="en-US" sz="1200"/>
              <a:t>导</a:t>
            </a:r>
            <a:r>
              <a:rPr lang="zh-CN" altLang="en-US" sz="1200" smtClean="0"/>
              <a:t>入外部模型需要用到额外的包</a:t>
            </a:r>
            <a:r>
              <a:rPr lang="en-US" altLang="zh-CN" sz="1200" smtClean="0"/>
              <a:t>OBJLoader.js</a:t>
            </a:r>
            <a:r>
              <a:rPr lang="zh-CN" altLang="en-US" sz="1200" smtClean="0"/>
              <a:t>、</a:t>
            </a:r>
            <a:r>
              <a:rPr lang="en-US" altLang="zh-CN" sz="1200" smtClean="0"/>
              <a:t>MTLLoader.js</a:t>
            </a:r>
            <a:r>
              <a:rPr lang="zh-CN" altLang="en-US" sz="1200" smtClean="0"/>
              <a:t>，分别导入模型的几何图形和材质，用法为：</a:t>
            </a:r>
            <a:endParaRPr lang="en-US" altLang="zh-CN" sz="1200" smtClean="0"/>
          </a:p>
          <a:p>
            <a:r>
              <a:rPr lang="en-US" altLang="zh-CN" sz="1200"/>
              <a:t>  </a:t>
            </a:r>
            <a:r>
              <a:rPr lang="en-US" altLang="zh-CN" sz="1200" smtClean="0"/>
              <a:t>  var mtlLoader </a:t>
            </a:r>
            <a:r>
              <a:rPr lang="en-US" altLang="zh-CN" sz="1200"/>
              <a:t>= new THREE.MTLLoader();</a:t>
            </a:r>
          </a:p>
          <a:p>
            <a:r>
              <a:rPr lang="en-US" altLang="zh-CN" sz="1200"/>
              <a:t>    </a:t>
            </a:r>
            <a:r>
              <a:rPr lang="en-US" altLang="zh-CN" sz="1200" smtClean="0"/>
              <a:t>mtlLoader.setPath(model.modelPath</a:t>
            </a:r>
            <a:r>
              <a:rPr lang="en-US" altLang="zh-CN" sz="1200"/>
              <a:t>);</a:t>
            </a:r>
          </a:p>
          <a:p>
            <a:r>
              <a:rPr lang="en-US" altLang="zh-CN" sz="1200"/>
              <a:t>   </a:t>
            </a:r>
            <a:r>
              <a:rPr lang="en-US" altLang="zh-CN" sz="1200" smtClean="0"/>
              <a:t> mtlLoader.load(‘/’ </a:t>
            </a:r>
            <a:r>
              <a:rPr lang="en-US" altLang="zh-CN" sz="1200"/>
              <a:t>+ modelName + </a:t>
            </a:r>
            <a:r>
              <a:rPr lang="en-US" altLang="zh-CN" sz="1200" smtClean="0"/>
              <a:t>‘.mtl’, </a:t>
            </a:r>
            <a:r>
              <a:rPr lang="en-US" altLang="zh-CN" sz="1200"/>
              <a:t>function (materials) </a:t>
            </a:r>
            <a:r>
              <a:rPr lang="en-US" altLang="zh-CN" sz="1200" smtClean="0"/>
              <a:t>{</a:t>
            </a:r>
            <a:endParaRPr lang="en-US" altLang="zh-CN" sz="1200"/>
          </a:p>
          <a:p>
            <a:pPr lvl="1"/>
            <a:r>
              <a:rPr lang="en-US" altLang="zh-CN" sz="1200" smtClean="0"/>
              <a:t>	materials.preload</a:t>
            </a:r>
            <a:r>
              <a:rPr lang="en-US" altLang="zh-CN" sz="1200"/>
              <a:t>();</a:t>
            </a:r>
          </a:p>
          <a:p>
            <a:pPr lvl="1"/>
            <a:r>
              <a:rPr lang="en-US" altLang="zh-CN" sz="1200"/>
              <a:t>       </a:t>
            </a:r>
            <a:r>
              <a:rPr lang="en-US" altLang="zh-CN" sz="1200" smtClean="0"/>
              <a:t>	var </a:t>
            </a:r>
            <a:r>
              <a:rPr lang="en-US" altLang="zh-CN" sz="1200"/>
              <a:t>objLoader = new THREE.OBJLoader();</a:t>
            </a:r>
          </a:p>
          <a:p>
            <a:pPr lvl="1"/>
            <a:r>
              <a:rPr lang="en-US" altLang="zh-CN" sz="1200"/>
              <a:t>       </a:t>
            </a:r>
            <a:r>
              <a:rPr lang="en-US" altLang="zh-CN" sz="1200" smtClean="0"/>
              <a:t>	objLoader.setMaterials(materials</a:t>
            </a:r>
            <a:r>
              <a:rPr lang="en-US" altLang="zh-CN" sz="1200"/>
              <a:t>);</a:t>
            </a:r>
          </a:p>
          <a:p>
            <a:pPr lvl="1"/>
            <a:r>
              <a:rPr lang="en-US" altLang="zh-CN" sz="1200"/>
              <a:t>        </a:t>
            </a:r>
            <a:r>
              <a:rPr lang="en-US" altLang="zh-CN" sz="1200" smtClean="0"/>
              <a:t>	objLoader.setPath(model.modelPath</a:t>
            </a:r>
            <a:r>
              <a:rPr lang="en-US" altLang="zh-CN" sz="1200"/>
              <a:t>);</a:t>
            </a:r>
          </a:p>
          <a:p>
            <a:pPr lvl="1"/>
            <a:r>
              <a:rPr lang="en-US" altLang="zh-CN" sz="1200"/>
              <a:t>      </a:t>
            </a:r>
            <a:r>
              <a:rPr lang="en-US" altLang="zh-CN" sz="1200" smtClean="0"/>
              <a:t>	 objLoader.load(‘/’ </a:t>
            </a:r>
            <a:r>
              <a:rPr lang="en-US" altLang="zh-CN" sz="1200"/>
              <a:t>+ modelName + </a:t>
            </a:r>
            <a:r>
              <a:rPr lang="en-US" altLang="zh-CN" sz="1200" smtClean="0"/>
              <a:t>‘.obj’, </a:t>
            </a:r>
            <a:r>
              <a:rPr lang="en-US" altLang="zh-CN" sz="1200"/>
              <a:t>function (object) </a:t>
            </a:r>
            <a:r>
              <a:rPr lang="en-US" altLang="zh-CN" sz="1200" smtClean="0"/>
              <a:t>{</a:t>
            </a:r>
          </a:p>
          <a:p>
            <a:pPr lvl="1"/>
            <a:r>
              <a:rPr lang="en-US" altLang="zh-CN" sz="1200"/>
              <a:t>	</a:t>
            </a:r>
            <a:r>
              <a:rPr lang="en-US" altLang="zh-CN" sz="1200" smtClean="0"/>
              <a:t>//</a:t>
            </a:r>
            <a:r>
              <a:rPr lang="zh-CN" altLang="en-US" sz="1200" smtClean="0"/>
              <a:t>这里就获取到外部加载进来的模型了</a:t>
            </a:r>
            <a:r>
              <a:rPr lang="en-US" altLang="zh-CN" sz="1200"/>
              <a:t>object </a:t>
            </a:r>
            <a:endParaRPr lang="en-US" altLang="zh-CN" sz="1200" smtClean="0"/>
          </a:p>
          <a:p>
            <a:pPr lvl="1"/>
            <a:r>
              <a:rPr lang="en-US" altLang="zh-CN" sz="1200"/>
              <a:t>	//</a:t>
            </a:r>
            <a:r>
              <a:rPr lang="zh-CN" altLang="en-US" sz="1200"/>
              <a:t>关键的一步骤通过这个获取导入模型的各个定点的位置</a:t>
            </a:r>
            <a:endParaRPr lang="en-US" altLang="zh-CN" sz="1200" smtClean="0"/>
          </a:p>
          <a:p>
            <a:pPr lvl="1"/>
            <a:r>
              <a:rPr lang="en-US" altLang="zh-CN" sz="1200" smtClean="0"/>
              <a:t>	//var </a:t>
            </a:r>
            <a:r>
              <a:rPr lang="en-US" altLang="zh-CN" sz="1200"/>
              <a:t>box = new THREE.Box3().</a:t>
            </a:r>
            <a:r>
              <a:rPr lang="en-US" altLang="zh-CN" sz="1200" smtClean="0"/>
              <a:t>setFromObject(object);</a:t>
            </a:r>
          </a:p>
          <a:p>
            <a:pPr lvl="1"/>
            <a:r>
              <a:rPr lang="en-US" altLang="zh-CN" sz="1200" smtClean="0"/>
              <a:t>            //var x = (box.max.x - box.min.x);</a:t>
            </a:r>
          </a:p>
          <a:p>
            <a:pPr lvl="1"/>
            <a:r>
              <a:rPr lang="en-US" altLang="zh-CN" sz="1200" smtClean="0"/>
              <a:t>            //var </a:t>
            </a:r>
            <a:r>
              <a:rPr lang="en-US" altLang="zh-CN" sz="1200"/>
              <a:t>y = (box.max.y - box.min.y);</a:t>
            </a:r>
          </a:p>
          <a:p>
            <a:pPr lvl="1"/>
            <a:r>
              <a:rPr lang="en-US" altLang="zh-CN" sz="1200"/>
              <a:t>            </a:t>
            </a:r>
            <a:r>
              <a:rPr lang="en-US" altLang="zh-CN" sz="1200" smtClean="0"/>
              <a:t>//var </a:t>
            </a:r>
            <a:r>
              <a:rPr lang="en-US" altLang="zh-CN" sz="1200"/>
              <a:t>z = (box.max.z - box.min.z</a:t>
            </a:r>
            <a:r>
              <a:rPr lang="en-US" altLang="zh-CN" sz="1200" smtClean="0"/>
              <a:t>);</a:t>
            </a:r>
          </a:p>
          <a:p>
            <a:pPr lvl="1"/>
            <a:r>
              <a:rPr lang="en-US" altLang="zh-CN" sz="1200"/>
              <a:t>	</a:t>
            </a:r>
            <a:r>
              <a:rPr lang="en-US" altLang="zh-CN" sz="1200" smtClean="0"/>
              <a:t>scene.add(object);</a:t>
            </a:r>
            <a:endParaRPr lang="en-US" altLang="zh-CN" sz="1200"/>
          </a:p>
          <a:p>
            <a:r>
              <a:rPr lang="en-US" altLang="zh-CN" sz="1200"/>
              <a:t> </a:t>
            </a:r>
            <a:r>
              <a:rPr lang="en-US" altLang="zh-CN" sz="1200" smtClean="0"/>
              <a:t>            	 },success</a:t>
            </a:r>
            <a:r>
              <a:rPr lang="zh-CN" altLang="en-US" sz="1200" smtClean="0"/>
              <a:t>，</a:t>
            </a:r>
            <a:r>
              <a:rPr lang="en-US" altLang="zh-CN" sz="1200" smtClean="0"/>
              <a:t>error);</a:t>
            </a:r>
          </a:p>
          <a:p>
            <a:r>
              <a:rPr lang="en-US" altLang="zh-CN" sz="1200" smtClean="0"/>
              <a:t>}</a:t>
            </a:r>
            <a:r>
              <a:rPr lang="zh-CN" altLang="en-US" sz="1200" smtClean="0"/>
              <a:t>，</a:t>
            </a:r>
            <a:r>
              <a:rPr lang="en-US" altLang="zh-CN" sz="1200" smtClean="0"/>
              <a:t>success</a:t>
            </a:r>
            <a:r>
              <a:rPr lang="zh-CN" altLang="en-US" sz="1200" smtClean="0"/>
              <a:t>，</a:t>
            </a:r>
            <a:r>
              <a:rPr lang="en-US" altLang="zh-CN" sz="1200" smtClean="0"/>
              <a:t>error);</a:t>
            </a:r>
            <a:r>
              <a:rPr lang="en-US" altLang="zh-CN" sz="1200"/>
              <a:t/>
            </a:r>
            <a:br>
              <a:rPr lang="en-US" altLang="zh-CN" sz="1200"/>
            </a:br>
            <a:endParaRPr lang="zh-CN" altLang="en-US" sz="120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995686"/>
            <a:ext cx="3117534" cy="2987907"/>
          </a:xfrm>
          <a:prstGeom prst="rect">
            <a:avLst/>
          </a:prstGeom>
        </p:spPr>
      </p:pic>
    </p:spTree>
    <p:extLst>
      <p:ext uri="{BB962C8B-B14F-4D97-AF65-F5344CB8AC3E}">
        <p14:creationId xmlns:p14="http://schemas.microsoft.com/office/powerpoint/2010/main" val="697490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81EF4057-1797-4906-BBD5-81C2252C53D8}"/>
              </a:ext>
            </a:extLst>
          </p:cNvPr>
          <p:cNvGrpSpPr/>
          <p:nvPr/>
        </p:nvGrpSpPr>
        <p:grpSpPr>
          <a:xfrm>
            <a:off x="103724" y="411510"/>
            <a:ext cx="2821101" cy="768057"/>
            <a:chOff x="107544" y="245001"/>
            <a:chExt cx="2924998" cy="668824"/>
          </a:xfrm>
        </p:grpSpPr>
        <p:sp>
          <p:nvSpPr>
            <p:cNvPr id="23" name="TextBox 108"/>
            <p:cNvSpPr txBox="1">
              <a:spLocks noChangeArrowheads="1"/>
            </p:cNvSpPr>
            <p:nvPr/>
          </p:nvSpPr>
          <p:spPr bwMode="auto">
            <a:xfrm>
              <a:off x="539552" y="267494"/>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基础模型以及外部模型</a:t>
              </a:r>
            </a:p>
            <a:p>
              <a:pPr fontAlgn="base">
                <a:spcBef>
                  <a:spcPct val="0"/>
                </a:spcBef>
                <a:spcAft>
                  <a:spcPct val="0"/>
                </a:spcAft>
              </a:pP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TextBox 57"/>
          <p:cNvSpPr txBox="1"/>
          <p:nvPr/>
        </p:nvSpPr>
        <p:spPr>
          <a:xfrm>
            <a:off x="317974" y="925185"/>
            <a:ext cx="950842" cy="546303"/>
          </a:xfrm>
          <a:prstGeom prst="rect">
            <a:avLst/>
          </a:prstGeom>
          <a:noFill/>
        </p:spPr>
        <p:txBody>
          <a:bodyPr wrap="square" lIns="68580" tIns="34290" rIns="68580" bIns="34290" rtlCol="0">
            <a:spAutoFit/>
          </a:bodyPr>
          <a:lstStyle/>
          <a:p>
            <a:r>
              <a:rPr lang="zh-CN" altLang="en-US" sz="1600">
                <a:solidFill>
                  <a:schemeClr val="tx1">
                    <a:lumMod val="85000"/>
                    <a:lumOff val="15000"/>
                  </a:schemeClr>
                </a:solidFill>
                <a:latin typeface="微软雅黑" pitchFamily="34" charset="-122"/>
                <a:ea typeface="微软雅黑" pitchFamily="34" charset="-122"/>
              </a:rPr>
              <a:t>外部模型</a:t>
            </a:r>
          </a:p>
          <a:p>
            <a:endParaRPr lang="zh-CN" altLang="en-US" sz="1500">
              <a:solidFill>
                <a:schemeClr val="tx1">
                  <a:lumMod val="85000"/>
                  <a:lumOff val="15000"/>
                </a:schemeClr>
              </a:solidFill>
              <a:latin typeface="微软雅黑" pitchFamily="34" charset="-122"/>
              <a:ea typeface="微软雅黑" pitchFamily="34" charset="-122"/>
            </a:endParaRPr>
          </a:p>
        </p:txBody>
      </p:sp>
      <p:sp>
        <p:nvSpPr>
          <p:cNvPr id="3" name="文本框 2"/>
          <p:cNvSpPr txBox="1"/>
          <p:nvPr/>
        </p:nvSpPr>
        <p:spPr>
          <a:xfrm>
            <a:off x="244371" y="1237108"/>
            <a:ext cx="8216061" cy="1569660"/>
          </a:xfrm>
          <a:prstGeom prst="rect">
            <a:avLst/>
          </a:prstGeom>
          <a:noFill/>
        </p:spPr>
        <p:txBody>
          <a:bodyPr wrap="square" rtlCol="0">
            <a:spAutoFit/>
          </a:bodyPr>
          <a:lstStyle/>
          <a:p>
            <a:pPr marL="171450" indent="-171450">
              <a:buFont typeface="Wingdings" panose="05000000000000000000" pitchFamily="2" charset="2"/>
              <a:buChar char="l"/>
            </a:pPr>
            <a:r>
              <a:rPr lang="zh-CN" altLang="en-US" sz="1200" smtClean="0"/>
              <a:t>外部模型的</a:t>
            </a:r>
            <a:r>
              <a:rPr lang="zh-CN" altLang="en-US" sz="1200"/>
              <a:t>导</a:t>
            </a:r>
            <a:r>
              <a:rPr lang="zh-CN" altLang="en-US" sz="1200" smtClean="0"/>
              <a:t>入的一个小技巧</a:t>
            </a:r>
            <a:endParaRPr lang="en-US" altLang="zh-CN" sz="1200" smtClean="0"/>
          </a:p>
          <a:p>
            <a:r>
              <a:rPr lang="zh-CN" altLang="en-US" sz="1200" smtClean="0"/>
              <a:t>由于模型导入时一个很耗费性能的过程（需要加载文件），同样的模型尽量不去重复加载，而是把加载的模型缓存起来，通过克隆（</a:t>
            </a:r>
            <a:r>
              <a:rPr lang="en-US" altLang="zh-CN" sz="1200"/>
              <a:t> .</a:t>
            </a:r>
            <a:r>
              <a:rPr lang="en-US" altLang="zh-CN" sz="1200" smtClean="0"/>
              <a:t>clone </a:t>
            </a:r>
            <a:r>
              <a:rPr lang="zh-CN" altLang="en-US" sz="1200" smtClean="0"/>
              <a:t>（））的方式来解决，但是克隆的方法会有一问题，就是除了基本属性会被克隆，模型对应的附加属性需要手动赋值，同时</a:t>
            </a:r>
            <a:r>
              <a:rPr lang="en-US" altLang="zh-CN" sz="1200" smtClean="0"/>
              <a:t>clone</a:t>
            </a:r>
            <a:r>
              <a:rPr lang="zh-CN" altLang="en-US" sz="1200" smtClean="0"/>
              <a:t>后的模型虽然外观不会改变，但是模型内部的顺序可能会改变。</a:t>
            </a:r>
            <a:endParaRPr lang="en-US" altLang="zh-CN" sz="1200" smtClean="0"/>
          </a:p>
          <a:p>
            <a:pPr marL="171450" indent="-171450">
              <a:buFont typeface="Wingdings" panose="05000000000000000000" pitchFamily="2" charset="2"/>
              <a:buChar char="l"/>
            </a:pPr>
            <a:r>
              <a:rPr lang="zh-CN" altLang="en-US" sz="1200"/>
              <a:t>外部</a:t>
            </a:r>
            <a:r>
              <a:rPr lang="zh-CN" altLang="en-US" sz="1200" smtClean="0"/>
              <a:t>模型的大小</a:t>
            </a:r>
            <a:endParaRPr lang="en-US" altLang="zh-CN" sz="1200" smtClean="0"/>
          </a:p>
          <a:p>
            <a:r>
              <a:rPr lang="zh-CN" altLang="en-US" sz="1200" smtClean="0"/>
              <a:t>外部模型在建模的时候的大小比例，最好跟</a:t>
            </a:r>
            <a:r>
              <a:rPr lang="en-US" altLang="zh-CN" sz="1200" smtClean="0"/>
              <a:t>3D</a:t>
            </a:r>
            <a:r>
              <a:rPr lang="zh-CN" altLang="en-US" sz="1200" smtClean="0"/>
              <a:t>场景中的比例一直。</a:t>
            </a:r>
            <a:endParaRPr lang="en-US" altLang="zh-CN" sz="1200" smtClean="0"/>
          </a:p>
          <a:p>
            <a:pPr marL="171450" indent="-171450">
              <a:buFont typeface="Wingdings" panose="05000000000000000000" pitchFamily="2" charset="2"/>
              <a:buChar char="l"/>
            </a:pPr>
            <a:r>
              <a:rPr lang="zh-CN" altLang="en-US" sz="1200" smtClean="0"/>
              <a:t>建模工具推荐</a:t>
            </a:r>
            <a:r>
              <a:rPr lang="en-US" altLang="zh-CN" sz="1200"/>
              <a:t/>
            </a:r>
            <a:br>
              <a:rPr lang="en-US" altLang="zh-CN" sz="1200"/>
            </a:br>
            <a:r>
              <a:rPr lang="en-US" altLang="zh-CN" sz="1200"/>
              <a:t>solidworks , </a:t>
            </a:r>
            <a:r>
              <a:rPr lang="en-US" altLang="zh-CN" sz="1200" smtClean="0"/>
              <a:t>sketchup</a:t>
            </a:r>
            <a:r>
              <a:rPr lang="zh-CN" altLang="en-US" sz="1200" smtClean="0"/>
              <a:t>相对</a:t>
            </a:r>
            <a:r>
              <a:rPr lang="en-US" altLang="zh-CN" sz="1200" smtClean="0"/>
              <a:t>3dMax</a:t>
            </a:r>
            <a:r>
              <a:rPr lang="zh-CN" altLang="en-US" sz="1200" smtClean="0"/>
              <a:t>而言要轻便一些。</a:t>
            </a:r>
            <a:endParaRPr lang="zh-CN" altLang="en-US" sz="1200"/>
          </a:p>
        </p:txBody>
      </p:sp>
    </p:spTree>
    <p:extLst>
      <p:ext uri="{BB962C8B-B14F-4D97-AF65-F5344CB8AC3E}">
        <p14:creationId xmlns:p14="http://schemas.microsoft.com/office/powerpoint/2010/main" val="349925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81EF4057-1797-4906-BBD5-81C2252C53D8}"/>
              </a:ext>
            </a:extLst>
          </p:cNvPr>
          <p:cNvGrpSpPr/>
          <p:nvPr/>
        </p:nvGrpSpPr>
        <p:grpSpPr>
          <a:xfrm>
            <a:off x="103724" y="411510"/>
            <a:ext cx="2821101" cy="768057"/>
            <a:chOff x="107544" y="245001"/>
            <a:chExt cx="2924998" cy="668824"/>
          </a:xfrm>
        </p:grpSpPr>
        <p:sp>
          <p:nvSpPr>
            <p:cNvPr id="23" name="TextBox 108"/>
            <p:cNvSpPr txBox="1">
              <a:spLocks noChangeArrowheads="1"/>
            </p:cNvSpPr>
            <p:nvPr/>
          </p:nvSpPr>
          <p:spPr bwMode="auto">
            <a:xfrm>
              <a:off x="539552" y="267494"/>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schemeClr val="tx1">
                      <a:lumMod val="85000"/>
                      <a:lumOff val="15000"/>
                    </a:schemeClr>
                  </a:solidFill>
                  <a:latin typeface="微软雅黑" pitchFamily="34" charset="-122"/>
                  <a:ea typeface="微软雅黑" pitchFamily="34" charset="-122"/>
                </a:rPr>
                <a:t>基础模型以及外部模型</a:t>
              </a:r>
            </a:p>
            <a:p>
              <a:pPr fontAlgn="base">
                <a:spcBef>
                  <a:spcPct val="0"/>
                </a:spcBef>
                <a:spcAft>
                  <a:spcPct val="0"/>
                </a:spcAft>
              </a:pP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TextBox 57"/>
          <p:cNvSpPr txBox="1"/>
          <p:nvPr/>
        </p:nvSpPr>
        <p:spPr>
          <a:xfrm>
            <a:off x="317974" y="925185"/>
            <a:ext cx="950842" cy="546303"/>
          </a:xfrm>
          <a:prstGeom prst="rect">
            <a:avLst/>
          </a:prstGeom>
          <a:noFill/>
        </p:spPr>
        <p:txBody>
          <a:bodyPr wrap="square" lIns="68580" tIns="34290" rIns="68580" bIns="34290" rtlCol="0">
            <a:spAutoFit/>
          </a:bodyPr>
          <a:lstStyle/>
          <a:p>
            <a:r>
              <a:rPr lang="zh-CN" altLang="en-US" sz="1600">
                <a:solidFill>
                  <a:schemeClr val="tx1">
                    <a:lumMod val="85000"/>
                    <a:lumOff val="15000"/>
                  </a:schemeClr>
                </a:solidFill>
                <a:latin typeface="微软雅黑" pitchFamily="34" charset="-122"/>
                <a:ea typeface="微软雅黑" pitchFamily="34" charset="-122"/>
              </a:rPr>
              <a:t>外部模型</a:t>
            </a:r>
          </a:p>
          <a:p>
            <a:endParaRPr lang="zh-CN" altLang="en-US" sz="1500">
              <a:solidFill>
                <a:schemeClr val="tx1">
                  <a:lumMod val="85000"/>
                  <a:lumOff val="15000"/>
                </a:schemeClr>
              </a:solidFill>
              <a:latin typeface="微软雅黑" pitchFamily="34" charset="-122"/>
              <a:ea typeface="微软雅黑" pitchFamily="34" charset="-122"/>
            </a:endParaRPr>
          </a:p>
        </p:txBody>
      </p:sp>
      <p:sp>
        <p:nvSpPr>
          <p:cNvPr id="3" name="文本框 2"/>
          <p:cNvSpPr txBox="1"/>
          <p:nvPr/>
        </p:nvSpPr>
        <p:spPr>
          <a:xfrm>
            <a:off x="244371" y="1237108"/>
            <a:ext cx="8216061" cy="1754326"/>
          </a:xfrm>
          <a:prstGeom prst="rect">
            <a:avLst/>
          </a:prstGeom>
          <a:noFill/>
        </p:spPr>
        <p:txBody>
          <a:bodyPr wrap="square" rtlCol="0">
            <a:spAutoFit/>
          </a:bodyPr>
          <a:lstStyle/>
          <a:p>
            <a:pPr marL="171450" indent="-171450">
              <a:buFont typeface="Wingdings" panose="05000000000000000000" pitchFamily="2" charset="2"/>
              <a:buChar char="l"/>
            </a:pPr>
            <a:r>
              <a:rPr lang="zh-CN" altLang="en-US" sz="1200" smtClean="0"/>
              <a:t>外部模型材质修改</a:t>
            </a:r>
          </a:p>
          <a:p>
            <a:r>
              <a:rPr lang="zh-CN" altLang="en-US" sz="1200" smtClean="0"/>
              <a:t>由于导入类型很多我们以*</a:t>
            </a:r>
            <a:r>
              <a:rPr lang="en-US" altLang="zh-CN" sz="1200" smtClean="0"/>
              <a:t>.obj</a:t>
            </a:r>
            <a:r>
              <a:rPr lang="zh-CN" altLang="en-US" sz="1200" smtClean="0"/>
              <a:t>为例：</a:t>
            </a:r>
            <a:endParaRPr lang="en-US" altLang="zh-CN" sz="1200" smtClean="0"/>
          </a:p>
          <a:p>
            <a:r>
              <a:rPr lang="en-US" altLang="zh-CN" sz="1200"/>
              <a:t> </a:t>
            </a:r>
            <a:r>
              <a:rPr lang="en-US" altLang="zh-CN" sz="1200" smtClean="0"/>
              <a:t>model</a:t>
            </a:r>
            <a:r>
              <a:rPr lang="en-US" altLang="zh-CN" sz="1200"/>
              <a:t>.</a:t>
            </a:r>
            <a:r>
              <a:rPr lang="en-US" altLang="zh-CN" sz="1200" smtClean="0"/>
              <a:t> traverse(function </a:t>
            </a:r>
            <a:r>
              <a:rPr lang="en-US" altLang="zh-CN" sz="1200"/>
              <a:t>(child) {</a:t>
            </a:r>
          </a:p>
          <a:p>
            <a:r>
              <a:rPr lang="en-US" altLang="zh-CN" sz="1200"/>
              <a:t> </a:t>
            </a:r>
            <a:r>
              <a:rPr lang="en-US" altLang="zh-CN" sz="1200" smtClean="0"/>
              <a:t>           if </a:t>
            </a:r>
            <a:r>
              <a:rPr lang="en-US" altLang="zh-CN" sz="1200"/>
              <a:t>(child instanceof THREE.Mesh) </a:t>
            </a:r>
            <a:r>
              <a:rPr lang="en-US" altLang="zh-CN" sz="1200" smtClean="0"/>
              <a:t>{</a:t>
            </a:r>
          </a:p>
          <a:p>
            <a:r>
              <a:rPr lang="en-US" altLang="zh-CN" sz="1200" smtClean="0"/>
              <a:t>	child.material//</a:t>
            </a:r>
            <a:r>
              <a:rPr lang="zh-CN" altLang="en-US" sz="1200" smtClean="0"/>
              <a:t>改变材质</a:t>
            </a:r>
            <a:endParaRPr lang="en-US" altLang="zh-CN" sz="1200"/>
          </a:p>
          <a:p>
            <a:r>
              <a:rPr lang="en-US" altLang="zh-CN" sz="1200"/>
              <a:t>                    </a:t>
            </a:r>
            <a:r>
              <a:rPr lang="en-US" altLang="zh-CN" sz="1200" smtClean="0"/>
              <a:t>}</a:t>
            </a:r>
          </a:p>
          <a:p>
            <a:r>
              <a:rPr lang="en-US" altLang="zh-CN" sz="1200" smtClean="0"/>
              <a:t>});</a:t>
            </a:r>
          </a:p>
          <a:p>
            <a:r>
              <a:rPr lang="zh-CN" altLang="en-US" sz="1200"/>
              <a:t>如</a:t>
            </a:r>
            <a:r>
              <a:rPr lang="zh-CN" altLang="en-US" sz="1200" smtClean="0"/>
              <a:t>图：</a:t>
            </a:r>
            <a:r>
              <a:rPr lang="en-US" altLang="zh-CN" sz="1200"/>
              <a:t/>
            </a:r>
            <a:br>
              <a:rPr lang="en-US" altLang="zh-CN" sz="1200"/>
            </a:br>
            <a:endParaRPr lang="zh-CN" altLang="en-US" sz="120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212" y="2904248"/>
            <a:ext cx="3179226" cy="208823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946" y="799140"/>
            <a:ext cx="2723178" cy="2105108"/>
          </a:xfrm>
          <a:prstGeom prst="rect">
            <a:avLst/>
          </a:prstGeom>
        </p:spPr>
      </p:pic>
    </p:spTree>
    <p:extLst>
      <p:ext uri="{BB962C8B-B14F-4D97-AF65-F5344CB8AC3E}">
        <p14:creationId xmlns:p14="http://schemas.microsoft.com/office/powerpoint/2010/main" val="870216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文本框 2"/>
          <p:cNvSpPr txBox="1"/>
          <p:nvPr/>
        </p:nvSpPr>
        <p:spPr>
          <a:xfrm>
            <a:off x="1352697" y="1663625"/>
            <a:ext cx="1677383" cy="530915"/>
          </a:xfrm>
          <a:prstGeom prst="rect">
            <a:avLst/>
          </a:prstGeom>
          <a:noFill/>
        </p:spPr>
        <p:txBody>
          <a:bodyPr wrap="none" lIns="68580" tIns="34290" rIns="68580" bIns="34290" rtlCol="0">
            <a:spAutoFit/>
          </a:bodyPr>
          <a:lstStyle/>
          <a:p>
            <a:r>
              <a:rPr lang="zh-CN" altLang="en-US" sz="3000" b="1">
                <a:solidFill>
                  <a:schemeClr val="bg1"/>
                </a:solidFill>
                <a:latin typeface="微软雅黑" panose="020B0503020204020204" pitchFamily="34" charset="-122"/>
                <a:ea typeface="微软雅黑" panose="020B0503020204020204" pitchFamily="34" charset="-122"/>
              </a:rPr>
              <a:t>第一部分</a:t>
            </a:r>
          </a:p>
        </p:txBody>
      </p:sp>
      <p:sp>
        <p:nvSpPr>
          <p:cNvPr id="5" name="TextBox 23"/>
          <p:cNvSpPr txBox="1"/>
          <p:nvPr/>
        </p:nvSpPr>
        <p:spPr>
          <a:xfrm>
            <a:off x="3773158" y="1826932"/>
            <a:ext cx="714298"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简介</a:t>
            </a:r>
            <a:endParaRPr lang="zh-CN" altLang="en-US" sz="1400">
              <a:solidFill>
                <a:schemeClr val="tx1">
                  <a:lumMod val="85000"/>
                  <a:lumOff val="15000"/>
                </a:schemeClr>
              </a:solidFill>
              <a:latin typeface="微软雅黑" pitchFamily="34" charset="-122"/>
              <a:ea typeface="微软雅黑" pitchFamily="34" charset="-122"/>
            </a:endParaRPr>
          </a:p>
        </p:txBody>
      </p:sp>
      <p:grpSp>
        <p:nvGrpSpPr>
          <p:cNvPr id="12" name="组合 11"/>
          <p:cNvGrpSpPr/>
          <p:nvPr/>
        </p:nvGrpSpPr>
        <p:grpSpPr>
          <a:xfrm>
            <a:off x="3773160" y="1247148"/>
            <a:ext cx="3269209" cy="530915"/>
            <a:chOff x="3773160" y="1247148"/>
            <a:chExt cx="3269209" cy="530915"/>
          </a:xfrm>
        </p:grpSpPr>
        <p:sp>
          <p:nvSpPr>
            <p:cNvPr id="4" name="TextBox 4"/>
            <p:cNvSpPr txBox="1"/>
            <p:nvPr/>
          </p:nvSpPr>
          <p:spPr>
            <a:xfrm>
              <a:off x="3773160" y="1247148"/>
              <a:ext cx="138564" cy="530915"/>
            </a:xfrm>
            <a:prstGeom prst="rect">
              <a:avLst/>
            </a:prstGeom>
            <a:noFill/>
          </p:spPr>
          <p:txBody>
            <a:bodyPr wrap="none" lIns="68580" tIns="34290" rIns="68580" bIns="34290" rtlCol="0">
              <a:spAutoFit/>
            </a:bodyPr>
            <a:lstStyle/>
            <a:p>
              <a:endParaRPr lang="zh-CN" altLang="en-US" sz="3000" b="1">
                <a:solidFill>
                  <a:srgbClr val="0E90BE"/>
                </a:solidFill>
                <a:latin typeface="Impact" pitchFamily="34" charset="0"/>
              </a:endParaRPr>
            </a:p>
          </p:txBody>
        </p:sp>
        <p:sp>
          <p:nvSpPr>
            <p:cNvPr id="9" name="文本框 8"/>
            <p:cNvSpPr txBox="1"/>
            <p:nvPr/>
          </p:nvSpPr>
          <p:spPr>
            <a:xfrm>
              <a:off x="4152988" y="1293314"/>
              <a:ext cx="2889381" cy="438582"/>
            </a:xfrm>
            <a:prstGeom prst="rect">
              <a:avLst/>
            </a:prstGeom>
            <a:noFill/>
          </p:spPr>
          <p:txBody>
            <a:bodyPr wrap="none" lIns="68580" tIns="34290" rIns="68580" bIns="34290" rtlCol="0">
              <a:spAutoFit/>
            </a:bodyPr>
            <a:lstStyle/>
            <a:p>
              <a:r>
                <a:rPr lang="en-US" altLang="zh-CN" sz="2400" b="1" smtClean="0">
                  <a:solidFill>
                    <a:schemeClr val="tx1">
                      <a:lumMod val="75000"/>
                      <a:lumOff val="25000"/>
                    </a:schemeClr>
                  </a:solidFill>
                  <a:latin typeface="微软雅黑" panose="020B0503020204020204" pitchFamily="34" charset="-122"/>
                  <a:ea typeface="微软雅黑" panose="020B0503020204020204" pitchFamily="34" charset="-122"/>
                </a:rPr>
                <a:t>Three.js</a:t>
              </a:r>
              <a:r>
                <a:rPr lang="zh-CN" altLang="en-US" sz="2400" b="1" smtClean="0">
                  <a:solidFill>
                    <a:schemeClr val="tx1">
                      <a:lumMod val="75000"/>
                      <a:lumOff val="25000"/>
                    </a:schemeClr>
                  </a:solidFill>
                  <a:latin typeface="微软雅黑" panose="020B0503020204020204" pitchFamily="34" charset="-122"/>
                  <a:ea typeface="微软雅黑" panose="020B0503020204020204" pitchFamily="34" charset="-122"/>
                </a:rPr>
                <a:t>是个什么鬼</a:t>
              </a:r>
              <a:endParaRPr lang="zh-CN" altLang="en-US" sz="24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281290"/>
            <a:ext cx="5319000" cy="200465"/>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13" name="TextBox 23"/>
          <p:cNvSpPr txBox="1"/>
          <p:nvPr/>
        </p:nvSpPr>
        <p:spPr>
          <a:xfrm>
            <a:off x="5895604" y="1860940"/>
            <a:ext cx="1432443"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为什么选择它</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16" name="TextBox 23"/>
          <p:cNvSpPr txBox="1"/>
          <p:nvPr/>
        </p:nvSpPr>
        <p:spPr>
          <a:xfrm>
            <a:off x="5912614" y="2157378"/>
            <a:ext cx="1073371"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看看效果</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14" name="TextBox 23"/>
          <p:cNvSpPr txBox="1"/>
          <p:nvPr/>
        </p:nvSpPr>
        <p:spPr>
          <a:xfrm>
            <a:off x="3773158" y="2125720"/>
            <a:ext cx="1252907"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还是有对手</a:t>
            </a:r>
            <a:endParaRPr lang="zh-CN" altLang="en-US" sz="140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1204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200"/>
                            </p:stCondLst>
                            <p:childTnLst>
                              <p:par>
                                <p:cTn id="17" presetID="2" presetClass="entr" presetSubtype="1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3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2500"/>
                            </p:stCondLst>
                            <p:childTnLst>
                              <p:par>
                                <p:cTn id="30" presetID="2" presetClass="entr" presetSubtype="1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12"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0" grpId="0" animBg="1"/>
      <p:bldP spid="11" grpId="0" animBg="1"/>
      <p:bldP spid="13" grpId="0"/>
      <p:bldP spid="16"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a:solidFill>
                  <a:schemeClr val="bg1"/>
                </a:solidFill>
                <a:latin typeface="微软雅黑" panose="020B0503020204020204" pitchFamily="34" charset="-122"/>
                <a:ea typeface="微软雅黑" panose="020B0503020204020204" pitchFamily="34" charset="-122"/>
              </a:rPr>
              <a:t>第三部分</a:t>
            </a:r>
          </a:p>
        </p:txBody>
      </p:sp>
      <p:sp>
        <p:nvSpPr>
          <p:cNvPr id="5" name="TextBox 23"/>
          <p:cNvSpPr txBox="1"/>
          <p:nvPr/>
        </p:nvSpPr>
        <p:spPr>
          <a:xfrm>
            <a:off x="3773158" y="1826932"/>
            <a:ext cx="1699183" cy="284693"/>
          </a:xfrm>
          <a:prstGeom prst="rect">
            <a:avLst/>
          </a:prstGeom>
          <a:noFill/>
        </p:spPr>
        <p:txBody>
          <a:bodyPr wrap="none" lIns="68580" tIns="34290" rIns="68580" bIns="34290" rtlCol="0">
            <a:spAutoFit/>
          </a:bodyPr>
          <a:lstStyle/>
          <a:p>
            <a:pPr marL="214313" indent="-214313">
              <a:buFont typeface="Wingdings" pitchFamily="2" charset="2"/>
              <a:buChar char="p"/>
            </a:pPr>
            <a:r>
              <a:rPr lang="en-US" altLang="zh-CN" sz="1400">
                <a:solidFill>
                  <a:schemeClr val="tx1">
                    <a:lumMod val="85000"/>
                    <a:lumOff val="15000"/>
                  </a:schemeClr>
                </a:solidFill>
                <a:latin typeface="微软雅黑" pitchFamily="34" charset="-122"/>
                <a:ea typeface="微软雅黑" pitchFamily="34" charset="-122"/>
              </a:rPr>
              <a:t>OrbitControls.js</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6" name="TextBox 24"/>
          <p:cNvSpPr txBox="1"/>
          <p:nvPr/>
        </p:nvSpPr>
        <p:spPr>
          <a:xfrm>
            <a:off x="3773158" y="2154348"/>
            <a:ext cx="2114810" cy="284693"/>
          </a:xfrm>
          <a:prstGeom prst="rect">
            <a:avLst/>
          </a:prstGeom>
          <a:noFill/>
        </p:spPr>
        <p:txBody>
          <a:bodyPr wrap="none" lIns="68580" tIns="34290" rIns="68580" bIns="34290" rtlCol="0">
            <a:spAutoFit/>
          </a:bodyPr>
          <a:lstStyle/>
          <a:p>
            <a:pPr marL="214313" indent="-214313">
              <a:buFont typeface="Wingdings" pitchFamily="2" charset="2"/>
              <a:buChar char="p"/>
            </a:pPr>
            <a:r>
              <a:rPr lang="en-US" altLang="zh-CN" sz="1400" smtClean="0">
                <a:solidFill>
                  <a:schemeClr val="tx1">
                    <a:lumMod val="85000"/>
                    <a:lumOff val="15000"/>
                  </a:schemeClr>
                </a:solidFill>
                <a:latin typeface="微软雅黑" pitchFamily="34" charset="-122"/>
                <a:ea typeface="微软雅黑" pitchFamily="34" charset="-122"/>
              </a:rPr>
              <a:t>TransformControls.js</a:t>
            </a:r>
            <a:endParaRPr lang="zh-CN" altLang="en-US" sz="1400">
              <a:solidFill>
                <a:schemeClr val="tx1">
                  <a:lumMod val="85000"/>
                  <a:lumOff val="15000"/>
                </a:schemeClr>
              </a:solidFill>
              <a:latin typeface="微软雅黑" pitchFamily="34" charset="-122"/>
              <a:ea typeface="微软雅黑" pitchFamily="34" charset="-122"/>
            </a:endParaRPr>
          </a:p>
        </p:txBody>
      </p:sp>
      <p:grpSp>
        <p:nvGrpSpPr>
          <p:cNvPr id="12" name="组合 11"/>
          <p:cNvGrpSpPr/>
          <p:nvPr/>
        </p:nvGrpSpPr>
        <p:grpSpPr>
          <a:xfrm>
            <a:off x="3773160" y="1247148"/>
            <a:ext cx="2331310" cy="552277"/>
            <a:chOff x="3773160" y="1247148"/>
            <a:chExt cx="2331310" cy="552277"/>
          </a:xfrm>
        </p:grpSpPr>
        <p:sp>
          <p:nvSpPr>
            <p:cNvPr id="4" name="TextBox 4"/>
            <p:cNvSpPr txBox="1"/>
            <p:nvPr/>
          </p:nvSpPr>
          <p:spPr>
            <a:xfrm>
              <a:off x="3773160" y="1247148"/>
              <a:ext cx="138564" cy="530915"/>
            </a:xfrm>
            <a:prstGeom prst="rect">
              <a:avLst/>
            </a:prstGeom>
            <a:noFill/>
          </p:spPr>
          <p:txBody>
            <a:bodyPr wrap="none" lIns="68580" tIns="34290" rIns="68580" bIns="34290" rtlCol="0">
              <a:spAutoFit/>
            </a:bodyPr>
            <a:lstStyle/>
            <a:p>
              <a:endParaRPr lang="zh-CN" altLang="en-US" sz="3000">
                <a:solidFill>
                  <a:srgbClr val="0E90BE"/>
                </a:solidFill>
                <a:latin typeface="Impact" pitchFamily="34" charset="0"/>
              </a:endParaRPr>
            </a:p>
          </p:txBody>
        </p:sp>
        <p:sp>
          <p:nvSpPr>
            <p:cNvPr id="9" name="文本框 8"/>
            <p:cNvSpPr txBox="1"/>
            <p:nvPr/>
          </p:nvSpPr>
          <p:spPr>
            <a:xfrm>
              <a:off x="3811535" y="1360843"/>
              <a:ext cx="2292935" cy="438582"/>
            </a:xfrm>
            <a:prstGeom prst="rect">
              <a:avLst/>
            </a:prstGeom>
            <a:noFill/>
          </p:spPr>
          <p:txBody>
            <a:bodyPr wrap="none" lIns="68580" tIns="34290" rIns="68580" bIns="34290" rtlCol="0">
              <a:spAutoFit/>
            </a:bodyPr>
            <a:lstStyle/>
            <a:p>
              <a:r>
                <a:rPr lang="zh-CN" altLang="en-US" sz="2400" b="1">
                  <a:solidFill>
                    <a:schemeClr val="tx1">
                      <a:lumMod val="75000"/>
                      <a:lumOff val="25000"/>
                    </a:schemeClr>
                  </a:solidFill>
                  <a:latin typeface="微软雅黑" pitchFamily="34" charset="-122"/>
                  <a:ea typeface="微软雅黑" pitchFamily="34" charset="-122"/>
                </a:rPr>
                <a:t>重要的一些插件</a:t>
              </a:r>
              <a:endParaRPr lang="zh-CN" altLang="en-US" sz="2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825914" y="3003798"/>
            <a:ext cx="5319000" cy="200465"/>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13" name="TextBox 23"/>
          <p:cNvSpPr txBox="1"/>
          <p:nvPr/>
        </p:nvSpPr>
        <p:spPr>
          <a:xfrm>
            <a:off x="6012160" y="1876301"/>
            <a:ext cx="1673535" cy="284693"/>
          </a:xfrm>
          <a:prstGeom prst="rect">
            <a:avLst/>
          </a:prstGeom>
          <a:noFill/>
        </p:spPr>
        <p:txBody>
          <a:bodyPr wrap="none" lIns="68580" tIns="34290" rIns="68580" bIns="34290" rtlCol="0">
            <a:spAutoFit/>
          </a:bodyPr>
          <a:lstStyle/>
          <a:p>
            <a:pPr marL="214313" indent="-214313">
              <a:buFont typeface="Wingdings" pitchFamily="2" charset="2"/>
              <a:buChar char="p"/>
            </a:pPr>
            <a:r>
              <a:rPr lang="en-US" altLang="zh-CN" sz="1400" smtClean="0">
                <a:solidFill>
                  <a:schemeClr val="tx1">
                    <a:lumMod val="85000"/>
                    <a:lumOff val="15000"/>
                  </a:schemeClr>
                </a:solidFill>
                <a:latin typeface="微软雅黑" pitchFamily="34" charset="-122"/>
                <a:ea typeface="微软雅黑" pitchFamily="34" charset="-122"/>
              </a:rPr>
              <a:t>DragControls.js</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14" name="TextBox 24"/>
          <p:cNvSpPr txBox="1"/>
          <p:nvPr/>
        </p:nvSpPr>
        <p:spPr>
          <a:xfrm>
            <a:off x="6012160" y="2169628"/>
            <a:ext cx="1628724" cy="284693"/>
          </a:xfrm>
          <a:prstGeom prst="rect">
            <a:avLst/>
          </a:prstGeom>
          <a:noFill/>
        </p:spPr>
        <p:txBody>
          <a:bodyPr wrap="squar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一点补充</a:t>
            </a:r>
            <a:endParaRPr lang="zh-CN" altLang="en-US" sz="140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40936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200"/>
                            </p:stCondLst>
                            <p:childTnLst>
                              <p:par>
                                <p:cTn id="17" presetID="2" presetClass="entr" presetSubtype="1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400" fill="hold"/>
                                        <p:tgtEl>
                                          <p:spTgt spid="5"/>
                                        </p:tgtEl>
                                        <p:attrNameLst>
                                          <p:attrName>ppt_x</p:attrName>
                                        </p:attrNameLst>
                                      </p:cBhvr>
                                      <p:tavLst>
                                        <p:tav tm="0">
                                          <p:val>
                                            <p:strVal val="0-#ppt_w/2"/>
                                          </p:val>
                                        </p:tav>
                                        <p:tav tm="100000">
                                          <p:val>
                                            <p:strVal val="#ppt_x"/>
                                          </p:val>
                                        </p:tav>
                                      </p:tavLst>
                                    </p:anim>
                                    <p:anim calcmode="lin" valueType="num">
                                      <p:cBhvr additive="base">
                                        <p:cTn id="20" dur="4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1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400" fill="hold"/>
                                        <p:tgtEl>
                                          <p:spTgt spid="6"/>
                                        </p:tgtEl>
                                        <p:attrNameLst>
                                          <p:attrName>ppt_x</p:attrName>
                                        </p:attrNameLst>
                                      </p:cBhvr>
                                      <p:tavLst>
                                        <p:tav tm="0">
                                          <p:val>
                                            <p:strVal val="0-#ppt_w/2"/>
                                          </p:val>
                                        </p:tav>
                                        <p:tav tm="100000">
                                          <p:val>
                                            <p:strVal val="#ppt_x"/>
                                          </p:val>
                                        </p:tav>
                                      </p:tavLst>
                                    </p:anim>
                                    <p:anim calcmode="lin" valueType="num">
                                      <p:cBhvr additive="base">
                                        <p:cTn id="24" dur="4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400" fill="hold"/>
                                        <p:tgtEl>
                                          <p:spTgt spid="13"/>
                                        </p:tgtEl>
                                        <p:attrNameLst>
                                          <p:attrName>ppt_x</p:attrName>
                                        </p:attrNameLst>
                                      </p:cBhvr>
                                      <p:tavLst>
                                        <p:tav tm="0">
                                          <p:val>
                                            <p:strVal val="0-#ppt_w/2"/>
                                          </p:val>
                                        </p:tav>
                                        <p:tav tm="100000">
                                          <p:val>
                                            <p:strVal val="#ppt_x"/>
                                          </p:val>
                                        </p:tav>
                                      </p:tavLst>
                                    </p:anim>
                                    <p:anim calcmode="lin" valueType="num">
                                      <p:cBhvr additive="base">
                                        <p:cTn id="28" dur="4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4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400" fill="hold"/>
                                        <p:tgtEl>
                                          <p:spTgt spid="14"/>
                                        </p:tgtEl>
                                        <p:attrNameLst>
                                          <p:attrName>ppt_x</p:attrName>
                                        </p:attrNameLst>
                                      </p:cBhvr>
                                      <p:tavLst>
                                        <p:tav tm="0">
                                          <p:val>
                                            <p:strVal val="0-#ppt_w/2"/>
                                          </p:val>
                                        </p:tav>
                                        <p:tav tm="100000">
                                          <p:val>
                                            <p:strVal val="#ppt_x"/>
                                          </p:val>
                                        </p:tav>
                                      </p:tavLst>
                                    </p:anim>
                                    <p:anim calcmode="lin" valueType="num">
                                      <p:cBhvr additive="base">
                                        <p:cTn id="32" dur="4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10" grpId="0" animBg="1"/>
      <p:bldP spid="11" grpId="0" animBg="1"/>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108"/>
          <p:cNvSpPr txBox="1">
            <a:spLocks noChangeArrowheads="1"/>
          </p:cNvSpPr>
          <p:nvPr/>
        </p:nvSpPr>
        <p:spPr bwMode="auto">
          <a:xfrm>
            <a:off x="539552" y="267494"/>
            <a:ext cx="19110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a:solidFill>
                  <a:schemeClr val="tx1">
                    <a:lumMod val="85000"/>
                    <a:lumOff val="15000"/>
                  </a:schemeClr>
                </a:solidFill>
                <a:latin typeface="微软雅黑" pitchFamily="34" charset="-122"/>
                <a:ea typeface="微软雅黑" pitchFamily="34" charset="-122"/>
              </a:rPr>
              <a:t>OrbitControls.js</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07544" y="245001"/>
            <a:ext cx="360000" cy="360000"/>
            <a:chOff x="1965186" y="1419622"/>
            <a:chExt cx="302558" cy="314067"/>
          </a:xfrm>
        </p:grpSpPr>
        <p:sp>
          <p:nvSpPr>
            <p:cNvPr id="56" name="矩形 55"/>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TextBox 57"/>
          <p:cNvSpPr txBox="1"/>
          <p:nvPr/>
        </p:nvSpPr>
        <p:spPr>
          <a:xfrm>
            <a:off x="317973" y="925185"/>
            <a:ext cx="1884927" cy="546303"/>
          </a:xfrm>
          <a:prstGeom prst="rect">
            <a:avLst/>
          </a:prstGeom>
          <a:noFill/>
        </p:spPr>
        <p:txBody>
          <a:bodyPr wrap="square" lIns="68580" tIns="34290" rIns="68580" bIns="34290" rtlCol="0">
            <a:spAutoFit/>
          </a:bodyPr>
          <a:lstStyle/>
          <a:p>
            <a:endParaRPr lang="zh-CN" altLang="en-US" sz="1600">
              <a:solidFill>
                <a:schemeClr val="tx1">
                  <a:lumMod val="85000"/>
                  <a:lumOff val="15000"/>
                </a:schemeClr>
              </a:solidFill>
              <a:latin typeface="微软雅黑" pitchFamily="34" charset="-122"/>
              <a:ea typeface="微软雅黑" pitchFamily="34" charset="-122"/>
            </a:endParaRPr>
          </a:p>
          <a:p>
            <a:endParaRPr lang="zh-CN" altLang="en-US" sz="1500">
              <a:solidFill>
                <a:schemeClr val="tx1">
                  <a:lumMod val="85000"/>
                  <a:lumOff val="15000"/>
                </a:schemeClr>
              </a:solidFill>
              <a:latin typeface="微软雅黑" pitchFamily="34" charset="-122"/>
              <a:ea typeface="微软雅黑" pitchFamily="34" charset="-122"/>
            </a:endParaRPr>
          </a:p>
        </p:txBody>
      </p:sp>
      <p:grpSp>
        <p:nvGrpSpPr>
          <p:cNvPr id="59" name="网线"/>
          <p:cNvGrpSpPr>
            <a:grpSpLocks/>
          </p:cNvGrpSpPr>
          <p:nvPr/>
        </p:nvGrpSpPr>
        <p:grpSpPr bwMode="auto">
          <a:xfrm>
            <a:off x="593472" y="1131590"/>
            <a:ext cx="3163922" cy="3329037"/>
            <a:chOff x="1937437" y="1332541"/>
            <a:chExt cx="3986578" cy="4192919"/>
          </a:xfrm>
        </p:grpSpPr>
        <p:sp>
          <p:nvSpPr>
            <p:cNvPr id="60" name="Line 16"/>
            <p:cNvSpPr>
              <a:spLocks noChangeShapeType="1"/>
            </p:cNvSpPr>
            <p:nvPr/>
          </p:nvSpPr>
          <p:spPr bwMode="gray">
            <a:xfrm>
              <a:off x="1937437" y="3430588"/>
              <a:ext cx="3986578" cy="0"/>
            </a:xfrm>
            <a:prstGeom prst="line">
              <a:avLst/>
            </a:prstGeom>
            <a:noFill/>
            <a:ln w="28575">
              <a:solidFill>
                <a:srgbClr val="808080">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61" name="Line 17"/>
            <p:cNvSpPr>
              <a:spLocks noChangeShapeType="1"/>
            </p:cNvSpPr>
            <p:nvPr/>
          </p:nvSpPr>
          <p:spPr bwMode="gray">
            <a:xfrm>
              <a:off x="3931520" y="1332541"/>
              <a:ext cx="0" cy="4192919"/>
            </a:xfrm>
            <a:prstGeom prst="line">
              <a:avLst/>
            </a:prstGeom>
            <a:noFill/>
            <a:ln w="28575">
              <a:solidFill>
                <a:srgbClr val="808080">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62" name="Oval 10"/>
            <p:cNvSpPr>
              <a:spLocks noChangeArrowheads="1"/>
            </p:cNvSpPr>
            <p:nvPr/>
          </p:nvSpPr>
          <p:spPr bwMode="gray">
            <a:xfrm>
              <a:off x="2332760" y="1808648"/>
              <a:ext cx="3192756" cy="3216899"/>
            </a:xfrm>
            <a:prstGeom prst="ellipse">
              <a:avLst/>
            </a:prstGeom>
            <a:noFill/>
            <a:ln w="9525">
              <a:solidFill>
                <a:srgbClr val="B2B2B2">
                  <a:alpha val="50000"/>
                </a:srgbClr>
              </a:solidFill>
              <a:round/>
              <a:headEnd/>
              <a:tailE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63" name="Oval 15"/>
            <p:cNvSpPr>
              <a:spLocks noChangeArrowheads="1"/>
            </p:cNvSpPr>
            <p:nvPr/>
          </p:nvSpPr>
          <p:spPr bwMode="auto">
            <a:xfrm>
              <a:off x="2135892" y="1600749"/>
              <a:ext cx="3608719" cy="3643808"/>
            </a:xfrm>
            <a:prstGeom prst="ellipse">
              <a:avLst/>
            </a:prstGeom>
            <a:noFill/>
            <a:ln w="19050">
              <a:solidFill>
                <a:srgbClr val="B2B2B2">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grpSp>
      <p:grpSp>
        <p:nvGrpSpPr>
          <p:cNvPr id="64" name="标题"/>
          <p:cNvGrpSpPr>
            <a:grpSpLocks/>
          </p:cNvGrpSpPr>
          <p:nvPr/>
        </p:nvGrpSpPr>
        <p:grpSpPr bwMode="auto">
          <a:xfrm>
            <a:off x="1109523" y="1731464"/>
            <a:ext cx="2117958" cy="2160256"/>
            <a:chOff x="579" y="1589"/>
            <a:chExt cx="1358" cy="1358"/>
          </a:xfrm>
          <a:solidFill>
            <a:srgbClr val="414455"/>
          </a:solidFill>
        </p:grpSpPr>
        <p:sp>
          <p:nvSpPr>
            <p:cNvPr id="65" name="Oval 12"/>
            <p:cNvSpPr>
              <a:spLocks noChangeArrowheads="1"/>
            </p:cNvSpPr>
            <p:nvPr/>
          </p:nvSpPr>
          <p:spPr bwMode="gray">
            <a:xfrm>
              <a:off x="579" y="1589"/>
              <a:ext cx="1358" cy="1358"/>
            </a:xfrm>
            <a:prstGeom prst="ellipse">
              <a:avLst/>
            </a:prstGeom>
            <a:grpFill/>
            <a:ln w="38100">
              <a:solidFill>
                <a:srgbClr val="F8F8F8"/>
              </a:solidFill>
              <a:round/>
              <a:headEnd/>
              <a:tailEnd/>
            </a:ln>
            <a:effec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66" name="Oval 13"/>
            <p:cNvSpPr>
              <a:spLocks noChangeArrowheads="1"/>
            </p:cNvSpPr>
            <p:nvPr/>
          </p:nvSpPr>
          <p:spPr bwMode="gray">
            <a:xfrm>
              <a:off x="635" y="1642"/>
              <a:ext cx="1245" cy="1246"/>
            </a:xfrm>
            <a:prstGeom prst="ellipse">
              <a:avLst/>
            </a:prstGeom>
            <a:grp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headEnd/>
                  <a:tailEnd/>
                </a14:hiddenLine>
              </a:ext>
            </a:ex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67" name="Oval 14"/>
            <p:cNvSpPr>
              <a:spLocks noChangeArrowheads="1"/>
            </p:cNvSpPr>
            <p:nvPr/>
          </p:nvSpPr>
          <p:spPr bwMode="gray">
            <a:xfrm>
              <a:off x="865" y="1880"/>
              <a:ext cx="797" cy="798"/>
            </a:xfrm>
            <a:prstGeom prst="ellipse">
              <a:avLst/>
            </a:prstGeom>
            <a:grpFill/>
            <a:ln>
              <a:noFill/>
            </a:ln>
            <a:effectLst/>
            <a:extLst>
              <a:ext uri="{91240B29-F687-4F45-9708-019B960494DF}">
                <a14:hiddenLine xmlns:a14="http://schemas.microsoft.com/office/drawing/2010/main" w="9525">
                  <a:solidFill>
                    <a:srgbClr val="B2B2B2"/>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a:defRPr/>
              </a:pPr>
              <a:r>
                <a:rPr lang="en-US" altLang="zh-CN" sz="2000">
                  <a:solidFill>
                    <a:schemeClr val="bg1"/>
                  </a:solidFill>
                  <a:latin typeface="微软雅黑" pitchFamily="34" charset="-122"/>
                  <a:ea typeface="微软雅黑" pitchFamily="34" charset="-122"/>
                </a:rPr>
                <a:t>OrbitControls.js</a:t>
              </a:r>
              <a:endParaRPr lang="zh-CN" altLang="en-US" sz="2000" b="1" kern="0">
                <a:solidFill>
                  <a:schemeClr val="bg1"/>
                </a:solidFill>
                <a:latin typeface="Arial" panose="020B0604020202020204" pitchFamily="34" charset="0"/>
                <a:ea typeface="微软雅黑" pitchFamily="34" charset="-122"/>
              </a:endParaRPr>
            </a:p>
          </p:txBody>
        </p:sp>
      </p:grpSp>
      <p:sp>
        <p:nvSpPr>
          <p:cNvPr id="69" name="文本4"/>
          <p:cNvSpPr>
            <a:spLocks noChangeArrowheads="1"/>
          </p:cNvSpPr>
          <p:nvPr/>
        </p:nvSpPr>
        <p:spPr bwMode="black">
          <a:xfrm>
            <a:off x="3621311" y="3385091"/>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en-US" altLang="zh-CN" sz="1400" kern="0" smtClean="0">
                <a:latin typeface="Arial" panose="020B0604020202020204" pitchFamily="34" charset="0"/>
                <a:ea typeface="微软雅黑" pitchFamily="34" charset="-122"/>
              </a:rPr>
              <a:t>3D</a:t>
            </a:r>
            <a:r>
              <a:rPr lang="zh-CN" altLang="en-US" sz="1400" kern="0" smtClean="0">
                <a:latin typeface="Arial" panose="020B0604020202020204" pitchFamily="34" charset="0"/>
                <a:ea typeface="微软雅黑" pitchFamily="34" charset="-122"/>
              </a:rPr>
              <a:t>场景的视角</a:t>
            </a:r>
            <a:endParaRPr lang="en-US" altLang="zh-CN" sz="1400" kern="0">
              <a:latin typeface="Arial" panose="020B0604020202020204" pitchFamily="34" charset="0"/>
              <a:ea typeface="微软雅黑" pitchFamily="34" charset="-122"/>
            </a:endParaRPr>
          </a:p>
        </p:txBody>
      </p:sp>
      <p:sp>
        <p:nvSpPr>
          <p:cNvPr id="70" name="文本3"/>
          <p:cNvSpPr>
            <a:spLocks noChangeArrowheads="1"/>
          </p:cNvSpPr>
          <p:nvPr/>
        </p:nvSpPr>
        <p:spPr bwMode="black">
          <a:xfrm>
            <a:off x="3836776" y="2667496"/>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en-US" altLang="zh-CN" sz="1400" kern="0" smtClean="0">
                <a:latin typeface="Arial" panose="020B0604020202020204" pitchFamily="34" charset="0"/>
                <a:ea typeface="微软雅黑" pitchFamily="34" charset="-122"/>
              </a:rPr>
              <a:t>3D</a:t>
            </a:r>
            <a:r>
              <a:rPr lang="zh-CN" altLang="en-US" sz="1400" kern="0" smtClean="0">
                <a:latin typeface="Arial" panose="020B0604020202020204" pitchFamily="34" charset="0"/>
                <a:ea typeface="微软雅黑" pitchFamily="34" charset="-122"/>
              </a:rPr>
              <a:t>场景的旋转</a:t>
            </a:r>
            <a:endParaRPr lang="en-US" altLang="zh-CN" sz="1400" kern="0">
              <a:latin typeface="Arial" panose="020B0604020202020204" pitchFamily="34" charset="0"/>
              <a:ea typeface="微软雅黑" pitchFamily="34" charset="-122"/>
            </a:endParaRPr>
          </a:p>
        </p:txBody>
      </p:sp>
      <p:sp>
        <p:nvSpPr>
          <p:cNvPr id="71" name="文本2"/>
          <p:cNvSpPr>
            <a:spLocks noChangeArrowheads="1"/>
          </p:cNvSpPr>
          <p:nvPr/>
        </p:nvSpPr>
        <p:spPr bwMode="black">
          <a:xfrm>
            <a:off x="3625092" y="1970061"/>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en-US" altLang="zh-CN" sz="1400" kern="0" smtClean="0">
                <a:latin typeface="Arial" panose="020B0604020202020204" pitchFamily="34" charset="0"/>
                <a:ea typeface="微软雅黑" pitchFamily="34" charset="-122"/>
              </a:rPr>
              <a:t>3D</a:t>
            </a:r>
            <a:r>
              <a:rPr lang="zh-CN" altLang="en-US" sz="1400" kern="0" smtClean="0">
                <a:latin typeface="Arial" panose="020B0604020202020204" pitchFamily="34" charset="0"/>
                <a:ea typeface="微软雅黑" pitchFamily="34" charset="-122"/>
              </a:rPr>
              <a:t>场景的缩放</a:t>
            </a:r>
            <a:endParaRPr lang="en-US" altLang="zh-CN" sz="1400" kern="0">
              <a:latin typeface="Arial" panose="020B0604020202020204" pitchFamily="34" charset="0"/>
              <a:ea typeface="微软雅黑" pitchFamily="34" charset="-122"/>
            </a:endParaRPr>
          </a:p>
        </p:txBody>
      </p:sp>
      <p:sp>
        <p:nvSpPr>
          <p:cNvPr id="72" name="文本1"/>
          <p:cNvSpPr>
            <a:spLocks noChangeArrowheads="1"/>
          </p:cNvSpPr>
          <p:nvPr/>
        </p:nvSpPr>
        <p:spPr bwMode="black">
          <a:xfrm>
            <a:off x="3012720" y="1343277"/>
            <a:ext cx="1854756" cy="2923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fontAlgn="auto" hangingPunct="1">
              <a:spcBef>
                <a:spcPts val="0"/>
              </a:spcBef>
              <a:spcAft>
                <a:spcPts val="0"/>
              </a:spcAft>
              <a:defRPr/>
            </a:pPr>
            <a:r>
              <a:rPr lang="en-US" altLang="zh-CN" sz="1400" kern="0" smtClean="0">
                <a:latin typeface="Arial" panose="020B0604020202020204" pitchFamily="34" charset="0"/>
                <a:ea typeface="微软雅黑" pitchFamily="34" charset="-122"/>
              </a:rPr>
              <a:t>3D</a:t>
            </a:r>
            <a:r>
              <a:rPr lang="zh-CN" altLang="en-US" sz="1400" kern="0" smtClean="0">
                <a:latin typeface="Arial" panose="020B0604020202020204" pitchFamily="34" charset="0"/>
                <a:ea typeface="微软雅黑" pitchFamily="34" charset="-122"/>
              </a:rPr>
              <a:t>场景的移动</a:t>
            </a:r>
            <a:endParaRPr lang="en-US" altLang="zh-CN" sz="1400" kern="0">
              <a:latin typeface="Arial" panose="020B0604020202020204" pitchFamily="34" charset="0"/>
              <a:ea typeface="微软雅黑" pitchFamily="34" charset="-122"/>
            </a:endParaRPr>
          </a:p>
        </p:txBody>
      </p:sp>
      <p:grpSp>
        <p:nvGrpSpPr>
          <p:cNvPr id="73" name="圆圈1"/>
          <p:cNvGrpSpPr>
            <a:grpSpLocks/>
          </p:cNvGrpSpPr>
          <p:nvPr/>
        </p:nvGrpSpPr>
        <p:grpSpPr bwMode="auto">
          <a:xfrm>
            <a:off x="2683146" y="1329950"/>
            <a:ext cx="302565" cy="302549"/>
            <a:chOff x="2928" y="2208"/>
            <a:chExt cx="262" cy="262"/>
          </a:xfrm>
          <a:solidFill>
            <a:srgbClr val="414455"/>
          </a:solidFill>
        </p:grpSpPr>
        <p:sp>
          <p:nvSpPr>
            <p:cNvPr id="74" name="Oval 19"/>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75" name="Oval 20"/>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grpSp>
      <p:grpSp>
        <p:nvGrpSpPr>
          <p:cNvPr id="76" name="圆圈2"/>
          <p:cNvGrpSpPr>
            <a:grpSpLocks/>
          </p:cNvGrpSpPr>
          <p:nvPr/>
        </p:nvGrpSpPr>
        <p:grpSpPr bwMode="auto">
          <a:xfrm>
            <a:off x="3316555" y="1957669"/>
            <a:ext cx="302565" cy="302549"/>
            <a:chOff x="2928" y="2208"/>
            <a:chExt cx="262" cy="262"/>
          </a:xfrm>
          <a:solidFill>
            <a:srgbClr val="414455"/>
          </a:solidFill>
        </p:grpSpPr>
        <p:sp>
          <p:nvSpPr>
            <p:cNvPr id="77" name="Oval 28"/>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78"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grpSp>
      <p:grpSp>
        <p:nvGrpSpPr>
          <p:cNvPr id="79" name="圆圈3"/>
          <p:cNvGrpSpPr>
            <a:grpSpLocks/>
          </p:cNvGrpSpPr>
          <p:nvPr/>
        </p:nvGrpSpPr>
        <p:grpSpPr bwMode="auto">
          <a:xfrm>
            <a:off x="3522977" y="2641937"/>
            <a:ext cx="302565" cy="302549"/>
            <a:chOff x="2928" y="2208"/>
            <a:chExt cx="262" cy="262"/>
          </a:xfrm>
          <a:solidFill>
            <a:srgbClr val="414455"/>
          </a:solidFill>
        </p:grpSpPr>
        <p:sp>
          <p:nvSpPr>
            <p:cNvPr id="80" name="Oval 31"/>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81"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grpSp>
      <p:grpSp>
        <p:nvGrpSpPr>
          <p:cNvPr id="82" name="圆圈4"/>
          <p:cNvGrpSpPr>
            <a:grpSpLocks/>
          </p:cNvGrpSpPr>
          <p:nvPr/>
        </p:nvGrpSpPr>
        <p:grpSpPr bwMode="auto">
          <a:xfrm>
            <a:off x="3308072" y="3368622"/>
            <a:ext cx="302565" cy="302549"/>
            <a:chOff x="2928" y="2208"/>
            <a:chExt cx="262" cy="262"/>
          </a:xfrm>
          <a:solidFill>
            <a:srgbClr val="414455"/>
          </a:solidFill>
        </p:grpSpPr>
        <p:sp>
          <p:nvSpPr>
            <p:cNvPr id="83" name="Oval 34"/>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84"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grpSp>
      <p:sp>
        <p:nvSpPr>
          <p:cNvPr id="88" name="文本框 74"/>
          <p:cNvSpPr txBox="1">
            <a:spLocks noChangeArrowheads="1"/>
          </p:cNvSpPr>
          <p:nvPr/>
        </p:nvSpPr>
        <p:spPr bwMode="auto">
          <a:xfrm>
            <a:off x="5724128" y="1471488"/>
            <a:ext cx="3024336" cy="330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itchFamily="34" charset="0"/>
                <a:ea typeface="宋体" charset="-122"/>
              </a:defRPr>
            </a:lvl1pPr>
            <a:lvl2pPr marL="742950" indent="-285750">
              <a:defRPr sz="2200">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sz="1700">
                <a:solidFill>
                  <a:schemeClr val="tx1"/>
                </a:solidFill>
                <a:latin typeface="Calibri" pitchFamily="34" charset="0"/>
                <a:ea typeface="宋体" charset="-122"/>
              </a:defRPr>
            </a:lvl4pPr>
            <a:lvl5pPr marL="2057400" indent="-228600">
              <a:defRPr sz="1700">
                <a:solidFill>
                  <a:schemeClr val="tx1"/>
                </a:solidFill>
                <a:latin typeface="Calibri" pitchFamily="34" charset="0"/>
                <a:ea typeface="宋体" charset="-122"/>
              </a:defRPr>
            </a:lvl5pPr>
            <a:lvl6pPr marL="25146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6pPr>
            <a:lvl7pPr marL="29718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7pPr>
            <a:lvl8pPr marL="34290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8pPr>
            <a:lvl9pPr marL="38862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9pPr>
          </a:lstStyle>
          <a:p>
            <a:r>
              <a:rPr lang="en-US" altLang="zh-CN" sz="1000"/>
              <a:t>controls = new THREE.OrbitControls( camera, renderer.domElement );</a:t>
            </a:r>
          </a:p>
          <a:p>
            <a:r>
              <a:rPr lang="en-US" altLang="zh-CN" sz="1000"/>
              <a:t>controls.autoRotate = false;</a:t>
            </a:r>
          </a:p>
          <a:p>
            <a:r>
              <a:rPr lang="en-US" altLang="zh-CN" sz="1000"/>
              <a:t>controls.autoRotateSpeed = 2.0; // 30 seconds per round when fps is 60</a:t>
            </a:r>
          </a:p>
          <a:p>
            <a:r>
              <a:rPr lang="zh-CN" altLang="en-US" sz="1000"/>
              <a:t>   </a:t>
            </a:r>
            <a:r>
              <a:rPr lang="en-US" altLang="zh-CN" sz="1000"/>
              <a:t>// </a:t>
            </a:r>
            <a:r>
              <a:rPr lang="zh-CN" altLang="en-US" sz="1000"/>
              <a:t>如果使用</a:t>
            </a:r>
            <a:r>
              <a:rPr lang="en-US" altLang="zh-CN" sz="1000"/>
              <a:t>animate</a:t>
            </a:r>
            <a:r>
              <a:rPr lang="zh-CN" altLang="en-US" sz="1000"/>
              <a:t>方法时，将此函数删除 </a:t>
            </a:r>
          </a:p>
          <a:p>
            <a:r>
              <a:rPr lang="en-US" altLang="zh-CN" sz="1000"/>
              <a:t> //controls.addEventListener( 'change', render ); </a:t>
            </a:r>
          </a:p>
          <a:p>
            <a:r>
              <a:rPr lang="en-US" altLang="zh-CN" sz="1000"/>
              <a:t>//  </a:t>
            </a:r>
            <a:r>
              <a:rPr lang="zh-CN" altLang="en-US" sz="1000"/>
              <a:t>使动画循环使用时阻尼或自转 意思是否有惯性 </a:t>
            </a:r>
          </a:p>
          <a:p>
            <a:r>
              <a:rPr lang="en-US" altLang="zh-CN" sz="1000"/>
              <a:t>// controls.enableDamping = true; </a:t>
            </a:r>
          </a:p>
          <a:p>
            <a:r>
              <a:rPr lang="en-US" altLang="zh-CN" sz="1000"/>
              <a:t>// </a:t>
            </a:r>
            <a:r>
              <a:rPr lang="zh-CN" altLang="en-US" sz="1000"/>
              <a:t>动态阻尼系数 就是鼠标拖拽旋转灵敏度 </a:t>
            </a:r>
          </a:p>
          <a:p>
            <a:r>
              <a:rPr lang="en-US" altLang="zh-CN" sz="1000"/>
              <a:t>// controls.dampingFactor = 0.25; </a:t>
            </a:r>
          </a:p>
          <a:p>
            <a:r>
              <a:rPr lang="zh-CN" altLang="en-US" sz="1000"/>
              <a:t> </a:t>
            </a:r>
            <a:r>
              <a:rPr lang="en-US" altLang="zh-CN" sz="1000"/>
              <a:t>//</a:t>
            </a:r>
            <a:r>
              <a:rPr lang="zh-CN" altLang="en-US" sz="1000"/>
              <a:t>是否可以缩放 </a:t>
            </a:r>
          </a:p>
          <a:p>
            <a:r>
              <a:rPr lang="en-US" altLang="zh-CN" sz="1000"/>
              <a:t>// controls.enableZoom = true; </a:t>
            </a:r>
          </a:p>
          <a:p>
            <a:r>
              <a:rPr lang="zh-CN" altLang="en-US" sz="1000"/>
              <a:t> </a:t>
            </a:r>
            <a:r>
              <a:rPr lang="en-US" altLang="zh-CN" sz="1000"/>
              <a:t>//</a:t>
            </a:r>
            <a:r>
              <a:rPr lang="zh-CN" altLang="en-US" sz="1000"/>
              <a:t>是否自动旋转 </a:t>
            </a:r>
          </a:p>
          <a:p>
            <a:r>
              <a:rPr lang="en-US" altLang="zh-CN" sz="1000"/>
              <a:t>// controls.autoRotate = false; </a:t>
            </a:r>
          </a:p>
          <a:p>
            <a:r>
              <a:rPr lang="zh-CN" altLang="en-US" sz="1000"/>
              <a:t> </a:t>
            </a:r>
            <a:r>
              <a:rPr lang="en-US" altLang="zh-CN" sz="1000"/>
              <a:t>//</a:t>
            </a:r>
            <a:r>
              <a:rPr lang="zh-CN" altLang="en-US" sz="1000"/>
              <a:t>设置相机距离原点的最远距离 </a:t>
            </a:r>
          </a:p>
          <a:p>
            <a:r>
              <a:rPr lang="en-US" altLang="zh-CN" sz="1000"/>
              <a:t>   controls.minDistance = 200; </a:t>
            </a:r>
          </a:p>
          <a:p>
            <a:r>
              <a:rPr lang="zh-CN" altLang="en-US" sz="1000"/>
              <a:t> </a:t>
            </a:r>
            <a:r>
              <a:rPr lang="en-US" altLang="zh-CN" sz="1000"/>
              <a:t>//</a:t>
            </a:r>
            <a:r>
              <a:rPr lang="zh-CN" altLang="en-US" sz="1000"/>
              <a:t>设置相机距离原点的最远距离 </a:t>
            </a:r>
          </a:p>
          <a:p>
            <a:r>
              <a:rPr lang="en-US" altLang="zh-CN" sz="1000"/>
              <a:t>// controls.maxDistance = 1600; </a:t>
            </a:r>
          </a:p>
          <a:p>
            <a:r>
              <a:rPr lang="zh-CN" altLang="en-US" sz="1000"/>
              <a:t> </a:t>
            </a:r>
            <a:r>
              <a:rPr lang="en-US" altLang="zh-CN" sz="1000"/>
              <a:t>//</a:t>
            </a:r>
            <a:r>
              <a:rPr lang="zh-CN" altLang="en-US" sz="1000"/>
              <a:t>是否开启右键拖拽 </a:t>
            </a:r>
          </a:p>
          <a:p>
            <a:r>
              <a:rPr lang="en-US" altLang="zh-CN" sz="1000"/>
              <a:t>// controls.enablePan = true;</a:t>
            </a:r>
            <a:endParaRPr lang="zh-CN" altLang="en-US" sz="1000">
              <a:solidFill>
                <a:schemeClr val="tx1">
                  <a:lumMod val="95000"/>
                  <a:lumOff val="5000"/>
                </a:schemeClr>
              </a:solidFill>
              <a:latin typeface="微软雅黑" pitchFamily="34" charset="-122"/>
              <a:ea typeface="微软雅黑" pitchFamily="34" charset="-122"/>
              <a:cs typeface="Arial" pitchFamily="34" charset="0"/>
            </a:endParaRPr>
          </a:p>
        </p:txBody>
      </p:sp>
      <p:sp>
        <p:nvSpPr>
          <p:cNvPr id="90" name="矩形 1"/>
          <p:cNvSpPr>
            <a:spLocks noChangeArrowheads="1"/>
          </p:cNvSpPr>
          <p:nvPr/>
        </p:nvSpPr>
        <p:spPr bwMode="auto">
          <a:xfrm>
            <a:off x="5796136" y="1153957"/>
            <a:ext cx="1440160" cy="31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charset="0"/>
              <a:buNone/>
            </a:pPr>
            <a:r>
              <a:rPr lang="zh-CN" altLang="en-US" sz="1600" smtClean="0">
                <a:latin typeface="微软雅黑" pitchFamily="34" charset="-122"/>
                <a:ea typeface="微软雅黑" pitchFamily="34" charset="-122"/>
              </a:rPr>
              <a:t>构造函数</a:t>
            </a:r>
            <a:endParaRPr lang="en-US" altLang="zh-CN" sz="1600">
              <a:latin typeface="微软雅黑" pitchFamily="34" charset="-122"/>
              <a:ea typeface="微软雅黑" pitchFamily="34" charset="-122"/>
            </a:endParaRPr>
          </a:p>
        </p:txBody>
      </p:sp>
      <p:sp>
        <p:nvSpPr>
          <p:cNvPr id="91" name="文本4"/>
          <p:cNvSpPr>
            <a:spLocks noChangeArrowheads="1"/>
          </p:cNvSpPr>
          <p:nvPr/>
        </p:nvSpPr>
        <p:spPr bwMode="black">
          <a:xfrm>
            <a:off x="3163547" y="3885218"/>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a:latin typeface="Arial" panose="020B0604020202020204" pitchFamily="34" charset="0"/>
                <a:ea typeface="微软雅黑" pitchFamily="34" charset="-122"/>
              </a:rPr>
              <a:t>回调函数</a:t>
            </a:r>
            <a:endParaRPr lang="en-US" altLang="zh-CN" sz="1400" kern="0">
              <a:latin typeface="Arial" panose="020B0604020202020204" pitchFamily="34" charset="0"/>
              <a:ea typeface="微软雅黑" pitchFamily="34" charset="-122"/>
            </a:endParaRPr>
          </a:p>
        </p:txBody>
      </p:sp>
      <p:grpSp>
        <p:nvGrpSpPr>
          <p:cNvPr id="92" name="圆圈4"/>
          <p:cNvGrpSpPr>
            <a:grpSpLocks/>
          </p:cNvGrpSpPr>
          <p:nvPr/>
        </p:nvGrpSpPr>
        <p:grpSpPr bwMode="auto">
          <a:xfrm>
            <a:off x="2850308" y="3868749"/>
            <a:ext cx="302565" cy="302549"/>
            <a:chOff x="2928" y="2208"/>
            <a:chExt cx="262" cy="262"/>
          </a:xfrm>
          <a:solidFill>
            <a:srgbClr val="414455"/>
          </a:solidFill>
        </p:grpSpPr>
        <p:sp>
          <p:nvSpPr>
            <p:cNvPr id="93" name="Oval 34"/>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sp>
          <p:nvSpPr>
            <p:cNvPr id="94"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a:solidFill>
                  <a:sysClr val="windowText" lastClr="000000"/>
                </a:solidFill>
                <a:latin typeface="Arial" panose="020B0604020202020204" pitchFamily="34" charset="0"/>
                <a:ea typeface="微软雅黑" pitchFamily="34" charset="-122"/>
              </a:endParaRPr>
            </a:p>
          </p:txBody>
        </p:sp>
      </p:grpSp>
    </p:spTree>
    <p:extLst>
      <p:ext uri="{BB962C8B-B14F-4D97-AF65-F5344CB8AC3E}">
        <p14:creationId xmlns:p14="http://schemas.microsoft.com/office/powerpoint/2010/main" val="2290897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350" fill="hold"/>
                                        <p:tgtEl>
                                          <p:spTgt spid="55"/>
                                        </p:tgtEl>
                                        <p:attrNameLst>
                                          <p:attrName>ppt_w</p:attrName>
                                        </p:attrNameLst>
                                      </p:cBhvr>
                                      <p:tavLst>
                                        <p:tav tm="0">
                                          <p:val>
                                            <p:fltVal val="0"/>
                                          </p:val>
                                        </p:tav>
                                        <p:tav tm="100000">
                                          <p:val>
                                            <p:strVal val="#ppt_w"/>
                                          </p:val>
                                        </p:tav>
                                      </p:tavLst>
                                    </p:anim>
                                    <p:anim calcmode="lin" valueType="num">
                                      <p:cBhvr>
                                        <p:cTn id="8" dur="35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4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4"/>
                                        </p:tgtEl>
                                        <p:attrNameLst>
                                          <p:attrName>ppt_y</p:attrName>
                                        </p:attrNameLst>
                                      </p:cBhvr>
                                      <p:tavLst>
                                        <p:tav tm="0">
                                          <p:val>
                                            <p:strVal val="#ppt_y"/>
                                          </p:val>
                                        </p:tav>
                                        <p:tav tm="100000">
                                          <p:val>
                                            <p:strVal val="#ppt_y"/>
                                          </p:val>
                                        </p:tav>
                                      </p:tavLst>
                                    </p:anim>
                                    <p:anim calcmode="lin" valueType="num">
                                      <p:cBhvr>
                                        <p:cTn id="14" dur="4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500"/>
                            </p:stCondLst>
                            <p:childTnLst>
                              <p:par>
                                <p:cTn id="25" presetID="31" presetClass="entr" presetSubtype="0"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fltVal val="0"/>
                                          </p:val>
                                        </p:tav>
                                        <p:tav tm="100000">
                                          <p:val>
                                            <p:strVal val="#ppt_w"/>
                                          </p:val>
                                        </p:tav>
                                      </p:tavLst>
                                    </p:anim>
                                    <p:anim calcmode="lin" valueType="num">
                                      <p:cBhvr>
                                        <p:cTn id="28" dur="500" fill="hold"/>
                                        <p:tgtEl>
                                          <p:spTgt spid="64"/>
                                        </p:tgtEl>
                                        <p:attrNameLst>
                                          <p:attrName>ppt_h</p:attrName>
                                        </p:attrNameLst>
                                      </p:cBhvr>
                                      <p:tavLst>
                                        <p:tav tm="0">
                                          <p:val>
                                            <p:fltVal val="0"/>
                                          </p:val>
                                        </p:tav>
                                        <p:tav tm="100000">
                                          <p:val>
                                            <p:strVal val="#ppt_h"/>
                                          </p:val>
                                        </p:tav>
                                      </p:tavLst>
                                    </p:anim>
                                    <p:anim calcmode="lin" valueType="num">
                                      <p:cBhvr>
                                        <p:cTn id="29" dur="500" fill="hold"/>
                                        <p:tgtEl>
                                          <p:spTgt spid="64"/>
                                        </p:tgtEl>
                                        <p:attrNameLst>
                                          <p:attrName>style.rotation</p:attrName>
                                        </p:attrNameLst>
                                      </p:cBhvr>
                                      <p:tavLst>
                                        <p:tav tm="0">
                                          <p:val>
                                            <p:fltVal val="90"/>
                                          </p:val>
                                        </p:tav>
                                        <p:tav tm="100000">
                                          <p:val>
                                            <p:fltVal val="0"/>
                                          </p:val>
                                        </p:tav>
                                      </p:tavLst>
                                    </p:anim>
                                    <p:animEffect transition="in" filter="fade">
                                      <p:cBhvr>
                                        <p:cTn id="30" dur="5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randombar(horizontal)">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randombar(horizontal)">
                                      <p:cBhvr>
                                        <p:cTn id="46" dur="500"/>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randombar(horizontal)">
                                      <p:cBhvr>
                                        <p:cTn id="54" dur="500"/>
                                        <p:tgtEl>
                                          <p:spTgt spid="7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randombar(horizontal)">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barn(inVertical)">
                                      <p:cBhvr>
                                        <p:cTn id="67" dur="500"/>
                                        <p:tgtEl>
                                          <p:spTgt spid="90"/>
                                        </p:tgtEl>
                                      </p:cBhvr>
                                    </p:animEffect>
                                  </p:childTnLst>
                                </p:cTn>
                              </p:par>
                            </p:childTnLst>
                          </p:cTn>
                        </p:par>
                        <p:par>
                          <p:cTn id="68" fill="hold">
                            <p:stCondLst>
                              <p:cond delay="500"/>
                            </p:stCondLst>
                            <p:childTnLst>
                              <p:par>
                                <p:cTn id="69" presetID="47" presetClass="entr" presetSubtype="0" fill="hold" grpId="0" nodeType="after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fade">
                                      <p:cBhvr>
                                        <p:cTn id="71" dur="750"/>
                                        <p:tgtEl>
                                          <p:spTgt spid="88"/>
                                        </p:tgtEl>
                                      </p:cBhvr>
                                    </p:animEffect>
                                    <p:anim calcmode="lin" valueType="num">
                                      <p:cBhvr>
                                        <p:cTn id="72" dur="750" fill="hold"/>
                                        <p:tgtEl>
                                          <p:spTgt spid="88"/>
                                        </p:tgtEl>
                                        <p:attrNameLst>
                                          <p:attrName>ppt_x</p:attrName>
                                        </p:attrNameLst>
                                      </p:cBhvr>
                                      <p:tavLst>
                                        <p:tav tm="0">
                                          <p:val>
                                            <p:strVal val="#ppt_x"/>
                                          </p:val>
                                        </p:tav>
                                        <p:tav tm="100000">
                                          <p:val>
                                            <p:strVal val="#ppt_x"/>
                                          </p:val>
                                        </p:tav>
                                      </p:tavLst>
                                    </p:anim>
                                    <p:anim calcmode="lin" valueType="num">
                                      <p:cBhvr>
                                        <p:cTn id="73" dur="75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2"/>
                                        </p:tgtEl>
                                        <p:attrNameLst>
                                          <p:attrName>style.visibility</p:attrName>
                                        </p:attrNameLst>
                                      </p:cBhvr>
                                      <p:to>
                                        <p:strVal val="visible"/>
                                      </p:to>
                                    </p:set>
                                    <p:animEffect transition="in" filter="fade">
                                      <p:cBhvr>
                                        <p:cTn id="78" dur="500"/>
                                        <p:tgtEl>
                                          <p:spTgt spid="92"/>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randombar(horizontal)">
                                      <p:cBhvr>
                                        <p:cTn id="8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9" grpId="0"/>
      <p:bldP spid="70" grpId="0"/>
      <p:bldP spid="71" grpId="0"/>
      <p:bldP spid="72" grpId="0"/>
      <p:bldP spid="88" grpId="0"/>
      <p:bldP spid="90" grpId="0"/>
      <p:bldP spid="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108"/>
          <p:cNvSpPr txBox="1">
            <a:spLocks noChangeArrowheads="1"/>
          </p:cNvSpPr>
          <p:nvPr/>
        </p:nvSpPr>
        <p:spPr bwMode="auto">
          <a:xfrm>
            <a:off x="539552" y="267494"/>
            <a:ext cx="19110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a:solidFill>
                  <a:schemeClr val="tx1">
                    <a:lumMod val="85000"/>
                    <a:lumOff val="15000"/>
                  </a:schemeClr>
                </a:solidFill>
                <a:latin typeface="微软雅黑" pitchFamily="34" charset="-122"/>
                <a:ea typeface="微软雅黑" pitchFamily="34" charset="-122"/>
              </a:rPr>
              <a:t>OrbitControls.js</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07544" y="245001"/>
            <a:ext cx="360000" cy="360000"/>
            <a:chOff x="1965186" y="1419622"/>
            <a:chExt cx="302558" cy="314067"/>
          </a:xfrm>
        </p:grpSpPr>
        <p:sp>
          <p:nvSpPr>
            <p:cNvPr id="56" name="矩形 55"/>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TextBox 57"/>
          <p:cNvSpPr txBox="1"/>
          <p:nvPr/>
        </p:nvSpPr>
        <p:spPr>
          <a:xfrm>
            <a:off x="317973" y="925185"/>
            <a:ext cx="1884927" cy="546303"/>
          </a:xfrm>
          <a:prstGeom prst="rect">
            <a:avLst/>
          </a:prstGeom>
          <a:noFill/>
        </p:spPr>
        <p:txBody>
          <a:bodyPr wrap="square" lIns="68580" tIns="34290" rIns="68580" bIns="34290" rtlCol="0">
            <a:spAutoFit/>
          </a:bodyPr>
          <a:lstStyle/>
          <a:p>
            <a:endParaRPr lang="zh-CN" altLang="en-US" sz="1600">
              <a:solidFill>
                <a:schemeClr val="tx1">
                  <a:lumMod val="85000"/>
                  <a:lumOff val="15000"/>
                </a:schemeClr>
              </a:solidFill>
              <a:latin typeface="微软雅黑" pitchFamily="34" charset="-122"/>
              <a:ea typeface="微软雅黑" pitchFamily="34" charset="-122"/>
            </a:endParaRPr>
          </a:p>
          <a:p>
            <a:endParaRPr lang="zh-CN" altLang="en-US" sz="1500">
              <a:solidFill>
                <a:schemeClr val="tx1">
                  <a:lumMod val="85000"/>
                  <a:lumOff val="15000"/>
                </a:schemeClr>
              </a:solidFill>
              <a:latin typeface="微软雅黑" pitchFamily="34" charset="-122"/>
              <a:ea typeface="微软雅黑" pitchFamily="34" charset="-122"/>
            </a:endParaRPr>
          </a:p>
        </p:txBody>
      </p:sp>
      <p:grpSp>
        <p:nvGrpSpPr>
          <p:cNvPr id="34" name="组合 33"/>
          <p:cNvGrpSpPr/>
          <p:nvPr/>
        </p:nvGrpSpPr>
        <p:grpSpPr>
          <a:xfrm>
            <a:off x="203655" y="925185"/>
            <a:ext cx="3960440" cy="328921"/>
            <a:chOff x="1292460" y="2252455"/>
            <a:chExt cx="5280586" cy="438562"/>
          </a:xfrm>
        </p:grpSpPr>
        <p:sp>
          <p:nvSpPr>
            <p:cNvPr id="35" name="椭圆 34"/>
            <p:cNvSpPr/>
            <p:nvPr/>
          </p:nvSpPr>
          <p:spPr>
            <a:xfrm>
              <a:off x="1292460" y="2252455"/>
              <a:ext cx="437607" cy="437607"/>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200">
                  <a:latin typeface="微软雅黑" panose="020B0503020204020204" pitchFamily="34" charset="-122"/>
                  <a:ea typeface="微软雅黑" panose="020B0503020204020204" pitchFamily="34" charset="-122"/>
                </a:rPr>
                <a:t>1</a:t>
              </a:r>
              <a:endParaRPr lang="zh-CN" altLang="en-US" sz="1200">
                <a:latin typeface="微软雅黑" panose="020B0503020204020204" pitchFamily="34" charset="-122"/>
                <a:ea typeface="微软雅黑" panose="020B0503020204020204" pitchFamily="34" charset="-122"/>
              </a:endParaRPr>
            </a:p>
          </p:txBody>
        </p:sp>
        <p:sp>
          <p:nvSpPr>
            <p:cNvPr id="36" name="文本框 22"/>
            <p:cNvSpPr txBox="1"/>
            <p:nvPr/>
          </p:nvSpPr>
          <p:spPr>
            <a:xfrm>
              <a:off x="1730065" y="2280647"/>
              <a:ext cx="4842981" cy="410370"/>
            </a:xfrm>
            <a:prstGeom prst="rect">
              <a:avLst/>
            </a:prstGeom>
            <a:noFill/>
          </p:spPr>
          <p:txBody>
            <a:bodyPr wrap="square" rtlCol="0">
              <a:spAutoFit/>
            </a:bodyPr>
            <a:lstStyle/>
            <a:p>
              <a:r>
                <a:rPr lang="zh-CN" altLang="en-US" sz="1400" smtClean="0">
                  <a:solidFill>
                    <a:schemeClr val="tx1">
                      <a:lumMod val="95000"/>
                      <a:lumOff val="5000"/>
                    </a:schemeClr>
                  </a:solidFill>
                  <a:latin typeface="微软雅黑" pitchFamily="34" charset="-122"/>
                  <a:ea typeface="微软雅黑" pitchFamily="34" charset="-122"/>
                </a:rPr>
                <a:t>原图</a:t>
              </a:r>
              <a:endParaRPr lang="zh-CN" altLang="en-US" sz="1400">
                <a:latin typeface="微软雅黑" pitchFamily="34" charset="-122"/>
                <a:ea typeface="微软雅黑" pitchFamily="34" charset="-122"/>
              </a:endParaRPr>
            </a:p>
          </p:txBody>
        </p:sp>
      </p:grpSp>
      <p:grpSp>
        <p:nvGrpSpPr>
          <p:cNvPr id="37" name="组合 36"/>
          <p:cNvGrpSpPr/>
          <p:nvPr/>
        </p:nvGrpSpPr>
        <p:grpSpPr>
          <a:xfrm>
            <a:off x="4572000" y="913466"/>
            <a:ext cx="4018564" cy="332065"/>
            <a:chOff x="1484482" y="1509379"/>
            <a:chExt cx="5358085" cy="442754"/>
          </a:xfrm>
        </p:grpSpPr>
        <p:sp>
          <p:nvSpPr>
            <p:cNvPr id="38" name="椭圆 37"/>
            <p:cNvSpPr/>
            <p:nvPr/>
          </p:nvSpPr>
          <p:spPr>
            <a:xfrm>
              <a:off x="1484482" y="1509379"/>
              <a:ext cx="437607" cy="437607"/>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200">
                  <a:latin typeface="微软雅黑" panose="020B0503020204020204" pitchFamily="34" charset="-122"/>
                  <a:ea typeface="微软雅黑" panose="020B0503020204020204" pitchFamily="34" charset="-122"/>
                </a:rPr>
                <a:t>2</a:t>
              </a:r>
              <a:endParaRPr lang="zh-CN" altLang="en-US" sz="1200">
                <a:latin typeface="微软雅黑" panose="020B0503020204020204" pitchFamily="34" charset="-122"/>
                <a:ea typeface="微软雅黑" panose="020B0503020204020204" pitchFamily="34" charset="-122"/>
              </a:endParaRPr>
            </a:p>
          </p:txBody>
        </p:sp>
        <p:sp>
          <p:nvSpPr>
            <p:cNvPr id="39" name="文本框 22"/>
            <p:cNvSpPr txBox="1"/>
            <p:nvPr/>
          </p:nvSpPr>
          <p:spPr>
            <a:xfrm>
              <a:off x="1999587" y="1541763"/>
              <a:ext cx="4842980" cy="410370"/>
            </a:xfrm>
            <a:prstGeom prst="rect">
              <a:avLst/>
            </a:prstGeom>
            <a:noFill/>
          </p:spPr>
          <p:txBody>
            <a:bodyPr wrap="square" rtlCol="0">
              <a:spAutoFit/>
            </a:bodyPr>
            <a:lstStyle/>
            <a:p>
              <a:r>
                <a:rPr lang="zh-CN" altLang="en-US" sz="1400">
                  <a:latin typeface="微软雅黑" pitchFamily="34" charset="-122"/>
                  <a:ea typeface="微软雅黑" pitchFamily="34" charset="-122"/>
                </a:rPr>
                <a:t>缩放</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113" y="1596994"/>
            <a:ext cx="4111349" cy="273671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9992" y="1596994"/>
            <a:ext cx="4191765" cy="2882277"/>
          </a:xfrm>
          <a:prstGeom prst="rect">
            <a:avLst/>
          </a:prstGeom>
        </p:spPr>
      </p:pic>
    </p:spTree>
    <p:extLst>
      <p:ext uri="{BB962C8B-B14F-4D97-AF65-F5344CB8AC3E}">
        <p14:creationId xmlns:p14="http://schemas.microsoft.com/office/powerpoint/2010/main" val="1018185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350" fill="hold"/>
                                        <p:tgtEl>
                                          <p:spTgt spid="55"/>
                                        </p:tgtEl>
                                        <p:attrNameLst>
                                          <p:attrName>ppt_w</p:attrName>
                                        </p:attrNameLst>
                                      </p:cBhvr>
                                      <p:tavLst>
                                        <p:tav tm="0">
                                          <p:val>
                                            <p:fltVal val="0"/>
                                          </p:val>
                                        </p:tav>
                                        <p:tav tm="100000">
                                          <p:val>
                                            <p:strVal val="#ppt_w"/>
                                          </p:val>
                                        </p:tav>
                                      </p:tavLst>
                                    </p:anim>
                                    <p:anim calcmode="lin" valueType="num">
                                      <p:cBhvr>
                                        <p:cTn id="8" dur="35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4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4"/>
                                        </p:tgtEl>
                                        <p:attrNameLst>
                                          <p:attrName>ppt_y</p:attrName>
                                        </p:attrNameLst>
                                      </p:cBhvr>
                                      <p:tavLst>
                                        <p:tav tm="0">
                                          <p:val>
                                            <p:strVal val="#ppt_y"/>
                                          </p:val>
                                        </p:tav>
                                        <p:tav tm="100000">
                                          <p:val>
                                            <p:strVal val="#ppt_y"/>
                                          </p:val>
                                        </p:tav>
                                      </p:tavLst>
                                    </p:anim>
                                    <p:anim calcmode="lin" valueType="num">
                                      <p:cBhvr>
                                        <p:cTn id="14" dur="4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4"/>
                                        </p:tgtEl>
                                      </p:cBhvr>
                                    </p:animEffect>
                                  </p:childTnLst>
                                </p:cTn>
                              </p:par>
                            </p:childTnLst>
                          </p:cTn>
                        </p:par>
                        <p:par>
                          <p:cTn id="17" fill="hold">
                            <p:stCondLst>
                              <p:cond delay="135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1850"/>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108"/>
          <p:cNvSpPr txBox="1">
            <a:spLocks noChangeArrowheads="1"/>
          </p:cNvSpPr>
          <p:nvPr/>
        </p:nvSpPr>
        <p:spPr bwMode="auto">
          <a:xfrm>
            <a:off x="539552" y="267494"/>
            <a:ext cx="19110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a:solidFill>
                  <a:schemeClr val="tx1">
                    <a:lumMod val="85000"/>
                    <a:lumOff val="15000"/>
                  </a:schemeClr>
                </a:solidFill>
                <a:latin typeface="微软雅黑" pitchFamily="34" charset="-122"/>
                <a:ea typeface="微软雅黑" pitchFamily="34" charset="-122"/>
              </a:rPr>
              <a:t>OrbitControls.js</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07544" y="245001"/>
            <a:ext cx="360000" cy="360000"/>
            <a:chOff x="1965186" y="1419622"/>
            <a:chExt cx="302558" cy="314067"/>
          </a:xfrm>
        </p:grpSpPr>
        <p:sp>
          <p:nvSpPr>
            <p:cNvPr id="56" name="矩形 55"/>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TextBox 57"/>
          <p:cNvSpPr txBox="1"/>
          <p:nvPr/>
        </p:nvSpPr>
        <p:spPr>
          <a:xfrm>
            <a:off x="317973" y="925185"/>
            <a:ext cx="1884927" cy="546303"/>
          </a:xfrm>
          <a:prstGeom prst="rect">
            <a:avLst/>
          </a:prstGeom>
          <a:noFill/>
        </p:spPr>
        <p:txBody>
          <a:bodyPr wrap="square" lIns="68580" tIns="34290" rIns="68580" bIns="34290" rtlCol="0">
            <a:spAutoFit/>
          </a:bodyPr>
          <a:lstStyle/>
          <a:p>
            <a:endParaRPr lang="zh-CN" altLang="en-US" sz="1600">
              <a:solidFill>
                <a:schemeClr val="tx1">
                  <a:lumMod val="85000"/>
                  <a:lumOff val="15000"/>
                </a:schemeClr>
              </a:solidFill>
              <a:latin typeface="微软雅黑" pitchFamily="34" charset="-122"/>
              <a:ea typeface="微软雅黑" pitchFamily="34" charset="-122"/>
            </a:endParaRPr>
          </a:p>
          <a:p>
            <a:endParaRPr lang="zh-CN" altLang="en-US" sz="1500">
              <a:solidFill>
                <a:schemeClr val="tx1">
                  <a:lumMod val="85000"/>
                  <a:lumOff val="15000"/>
                </a:schemeClr>
              </a:solidFill>
              <a:latin typeface="微软雅黑" pitchFamily="34" charset="-122"/>
              <a:ea typeface="微软雅黑" pitchFamily="34" charset="-122"/>
            </a:endParaRPr>
          </a:p>
        </p:txBody>
      </p:sp>
      <p:grpSp>
        <p:nvGrpSpPr>
          <p:cNvPr id="34" name="组合 33"/>
          <p:cNvGrpSpPr/>
          <p:nvPr/>
        </p:nvGrpSpPr>
        <p:grpSpPr>
          <a:xfrm>
            <a:off x="253370" y="869415"/>
            <a:ext cx="3960440" cy="328921"/>
            <a:chOff x="1292460" y="2252455"/>
            <a:chExt cx="5280586" cy="438562"/>
          </a:xfrm>
        </p:grpSpPr>
        <p:sp>
          <p:nvSpPr>
            <p:cNvPr id="35" name="椭圆 34"/>
            <p:cNvSpPr/>
            <p:nvPr/>
          </p:nvSpPr>
          <p:spPr>
            <a:xfrm>
              <a:off x="1292460" y="2252455"/>
              <a:ext cx="437607" cy="437607"/>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200">
                  <a:latin typeface="微软雅黑" panose="020B0503020204020204" pitchFamily="34" charset="-122"/>
                  <a:ea typeface="微软雅黑" panose="020B0503020204020204" pitchFamily="34" charset="-122"/>
                </a:rPr>
                <a:t>3</a:t>
              </a:r>
              <a:endParaRPr lang="zh-CN" altLang="en-US" sz="1200">
                <a:latin typeface="微软雅黑" panose="020B0503020204020204" pitchFamily="34" charset="-122"/>
                <a:ea typeface="微软雅黑" panose="020B0503020204020204" pitchFamily="34" charset="-122"/>
              </a:endParaRPr>
            </a:p>
          </p:txBody>
        </p:sp>
        <p:sp>
          <p:nvSpPr>
            <p:cNvPr id="36" name="文本框 22"/>
            <p:cNvSpPr txBox="1"/>
            <p:nvPr/>
          </p:nvSpPr>
          <p:spPr>
            <a:xfrm>
              <a:off x="1730065" y="2280647"/>
              <a:ext cx="4842981" cy="410370"/>
            </a:xfrm>
            <a:prstGeom prst="rect">
              <a:avLst/>
            </a:prstGeom>
            <a:noFill/>
          </p:spPr>
          <p:txBody>
            <a:bodyPr wrap="square" rtlCol="0">
              <a:spAutoFit/>
            </a:bodyPr>
            <a:lstStyle/>
            <a:p>
              <a:r>
                <a:rPr lang="zh-CN" altLang="en-US" sz="1400">
                  <a:solidFill>
                    <a:schemeClr val="tx1">
                      <a:lumMod val="95000"/>
                      <a:lumOff val="5000"/>
                    </a:schemeClr>
                  </a:solidFill>
                  <a:latin typeface="微软雅黑" pitchFamily="34" charset="-122"/>
                  <a:ea typeface="微软雅黑" pitchFamily="34" charset="-122"/>
                </a:rPr>
                <a:t>旋转</a:t>
              </a:r>
              <a:endParaRPr lang="zh-CN" altLang="en-US" sz="1400">
                <a:latin typeface="微软雅黑" pitchFamily="34" charset="-122"/>
                <a:ea typeface="微软雅黑" pitchFamily="34" charset="-122"/>
              </a:endParaRPr>
            </a:p>
          </p:txBody>
        </p:sp>
      </p:grpSp>
      <p:grpSp>
        <p:nvGrpSpPr>
          <p:cNvPr id="37" name="组合 36"/>
          <p:cNvGrpSpPr/>
          <p:nvPr/>
        </p:nvGrpSpPr>
        <p:grpSpPr>
          <a:xfrm>
            <a:off x="4644008" y="843558"/>
            <a:ext cx="3946930" cy="328206"/>
            <a:chOff x="1310473" y="2253408"/>
            <a:chExt cx="5262573" cy="437609"/>
          </a:xfrm>
        </p:grpSpPr>
        <p:sp>
          <p:nvSpPr>
            <p:cNvPr id="38" name="椭圆 37"/>
            <p:cNvSpPr/>
            <p:nvPr/>
          </p:nvSpPr>
          <p:spPr>
            <a:xfrm>
              <a:off x="1310473" y="2253408"/>
              <a:ext cx="437607" cy="437607"/>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200" smtClean="0">
                  <a:latin typeface="微软雅黑" panose="020B0503020204020204" pitchFamily="34" charset="-122"/>
                  <a:ea typeface="微软雅黑" panose="020B0503020204020204" pitchFamily="34" charset="-122"/>
                </a:rPr>
                <a:t>4</a:t>
              </a:r>
              <a:endParaRPr lang="zh-CN" altLang="en-US" sz="1200">
                <a:latin typeface="微软雅黑" panose="020B0503020204020204" pitchFamily="34" charset="-122"/>
                <a:ea typeface="微软雅黑" panose="020B0503020204020204" pitchFamily="34" charset="-122"/>
              </a:endParaRPr>
            </a:p>
          </p:txBody>
        </p:sp>
        <p:sp>
          <p:nvSpPr>
            <p:cNvPr id="39" name="文本框 22"/>
            <p:cNvSpPr txBox="1"/>
            <p:nvPr/>
          </p:nvSpPr>
          <p:spPr>
            <a:xfrm>
              <a:off x="1730065" y="2280647"/>
              <a:ext cx="4842981" cy="410370"/>
            </a:xfrm>
            <a:prstGeom prst="rect">
              <a:avLst/>
            </a:prstGeom>
            <a:noFill/>
          </p:spPr>
          <p:txBody>
            <a:bodyPr wrap="square" rtlCol="0">
              <a:spAutoFit/>
            </a:bodyPr>
            <a:lstStyle/>
            <a:p>
              <a:r>
                <a:rPr lang="zh-CN" altLang="en-US" sz="1400">
                  <a:latin typeface="微软雅黑" pitchFamily="34" charset="-122"/>
                  <a:ea typeface="微软雅黑" pitchFamily="34" charset="-122"/>
                </a:rPr>
                <a:t>拖动</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401" y="1451352"/>
            <a:ext cx="4351918" cy="2848589"/>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922" y="1454841"/>
            <a:ext cx="4385151" cy="2859434"/>
          </a:xfrm>
          <a:prstGeom prst="rect">
            <a:avLst/>
          </a:prstGeom>
        </p:spPr>
      </p:pic>
    </p:spTree>
    <p:extLst>
      <p:ext uri="{BB962C8B-B14F-4D97-AF65-F5344CB8AC3E}">
        <p14:creationId xmlns:p14="http://schemas.microsoft.com/office/powerpoint/2010/main" val="2486598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350" fill="hold"/>
                                        <p:tgtEl>
                                          <p:spTgt spid="55"/>
                                        </p:tgtEl>
                                        <p:attrNameLst>
                                          <p:attrName>ppt_w</p:attrName>
                                        </p:attrNameLst>
                                      </p:cBhvr>
                                      <p:tavLst>
                                        <p:tav tm="0">
                                          <p:val>
                                            <p:fltVal val="0"/>
                                          </p:val>
                                        </p:tav>
                                        <p:tav tm="100000">
                                          <p:val>
                                            <p:strVal val="#ppt_w"/>
                                          </p:val>
                                        </p:tav>
                                      </p:tavLst>
                                    </p:anim>
                                    <p:anim calcmode="lin" valueType="num">
                                      <p:cBhvr>
                                        <p:cTn id="8" dur="35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4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4"/>
                                        </p:tgtEl>
                                        <p:attrNameLst>
                                          <p:attrName>ppt_y</p:attrName>
                                        </p:attrNameLst>
                                      </p:cBhvr>
                                      <p:tavLst>
                                        <p:tav tm="0">
                                          <p:val>
                                            <p:strVal val="#ppt_y"/>
                                          </p:val>
                                        </p:tav>
                                        <p:tav tm="100000">
                                          <p:val>
                                            <p:strVal val="#ppt_y"/>
                                          </p:val>
                                        </p:tav>
                                      </p:tavLst>
                                    </p:anim>
                                    <p:anim calcmode="lin" valueType="num">
                                      <p:cBhvr>
                                        <p:cTn id="14" dur="4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4"/>
                                        </p:tgtEl>
                                      </p:cBhvr>
                                    </p:animEffect>
                                  </p:childTnLst>
                                </p:cTn>
                              </p:par>
                            </p:childTnLst>
                          </p:cTn>
                        </p:par>
                        <p:par>
                          <p:cTn id="17" fill="hold">
                            <p:stCondLst>
                              <p:cond delay="135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1850"/>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108"/>
          <p:cNvSpPr txBox="1">
            <a:spLocks noChangeArrowheads="1"/>
          </p:cNvSpPr>
          <p:nvPr/>
        </p:nvSpPr>
        <p:spPr bwMode="auto">
          <a:xfrm>
            <a:off x="539552" y="267494"/>
            <a:ext cx="19110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a:solidFill>
                  <a:schemeClr val="tx1">
                    <a:lumMod val="85000"/>
                    <a:lumOff val="15000"/>
                  </a:schemeClr>
                </a:solidFill>
                <a:latin typeface="微软雅黑" pitchFamily="34" charset="-122"/>
                <a:ea typeface="微软雅黑" pitchFamily="34" charset="-122"/>
              </a:rPr>
              <a:t>OrbitControls.js</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07544" y="245001"/>
            <a:ext cx="360000" cy="360000"/>
            <a:chOff x="1965186" y="1419622"/>
            <a:chExt cx="302558" cy="314067"/>
          </a:xfrm>
        </p:grpSpPr>
        <p:sp>
          <p:nvSpPr>
            <p:cNvPr id="56" name="矩形 55"/>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TextBox 57"/>
          <p:cNvSpPr txBox="1"/>
          <p:nvPr/>
        </p:nvSpPr>
        <p:spPr>
          <a:xfrm>
            <a:off x="317973" y="925185"/>
            <a:ext cx="1884927" cy="546303"/>
          </a:xfrm>
          <a:prstGeom prst="rect">
            <a:avLst/>
          </a:prstGeom>
          <a:noFill/>
        </p:spPr>
        <p:txBody>
          <a:bodyPr wrap="square" lIns="68580" tIns="34290" rIns="68580" bIns="34290" rtlCol="0">
            <a:spAutoFit/>
          </a:bodyPr>
          <a:lstStyle/>
          <a:p>
            <a:endParaRPr lang="zh-CN" altLang="en-US" sz="1600">
              <a:solidFill>
                <a:schemeClr val="tx1">
                  <a:lumMod val="85000"/>
                  <a:lumOff val="15000"/>
                </a:schemeClr>
              </a:solidFill>
              <a:latin typeface="微软雅黑" pitchFamily="34" charset="-122"/>
              <a:ea typeface="微软雅黑" pitchFamily="34" charset="-122"/>
            </a:endParaRPr>
          </a:p>
          <a:p>
            <a:endParaRPr lang="zh-CN" altLang="en-US" sz="1500">
              <a:solidFill>
                <a:schemeClr val="tx1">
                  <a:lumMod val="85000"/>
                  <a:lumOff val="15000"/>
                </a:schemeClr>
              </a:solidFill>
              <a:latin typeface="微软雅黑" pitchFamily="34" charset="-122"/>
              <a:ea typeface="微软雅黑" pitchFamily="34" charset="-122"/>
            </a:endParaRPr>
          </a:p>
        </p:txBody>
      </p:sp>
      <p:sp>
        <p:nvSpPr>
          <p:cNvPr id="88" name="文本框 74"/>
          <p:cNvSpPr txBox="1">
            <a:spLocks noChangeArrowheads="1"/>
          </p:cNvSpPr>
          <p:nvPr/>
        </p:nvSpPr>
        <p:spPr bwMode="auto">
          <a:xfrm>
            <a:off x="390989" y="1342512"/>
            <a:ext cx="3024336" cy="25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itchFamily="34" charset="0"/>
                <a:ea typeface="宋体" charset="-122"/>
              </a:defRPr>
            </a:lvl1pPr>
            <a:lvl2pPr marL="742950" indent="-285750">
              <a:defRPr sz="2200">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sz="1700">
                <a:solidFill>
                  <a:schemeClr val="tx1"/>
                </a:solidFill>
                <a:latin typeface="Calibri" pitchFamily="34" charset="0"/>
                <a:ea typeface="宋体" charset="-122"/>
              </a:defRPr>
            </a:lvl4pPr>
            <a:lvl5pPr marL="2057400" indent="-228600">
              <a:defRPr sz="1700">
                <a:solidFill>
                  <a:schemeClr val="tx1"/>
                </a:solidFill>
                <a:latin typeface="Calibri" pitchFamily="34" charset="0"/>
                <a:ea typeface="宋体" charset="-122"/>
              </a:defRPr>
            </a:lvl5pPr>
            <a:lvl6pPr marL="25146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6pPr>
            <a:lvl7pPr marL="29718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7pPr>
            <a:lvl8pPr marL="34290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8pPr>
            <a:lvl9pPr marL="38862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9pPr>
          </a:lstStyle>
          <a:p>
            <a:pPr marL="171450" indent="-171450">
              <a:buFont typeface="Wingdings" panose="05000000000000000000" pitchFamily="2" charset="2"/>
              <a:buChar char="l"/>
            </a:pPr>
            <a:r>
              <a:rPr lang="zh-CN" altLang="en-US" sz="1200" b="1" smtClean="0"/>
              <a:t>回调函数</a:t>
            </a:r>
            <a:endParaRPr lang="zh-CN" altLang="en-US" sz="1000">
              <a:solidFill>
                <a:schemeClr val="tx1">
                  <a:lumMod val="95000"/>
                  <a:lumOff val="5000"/>
                </a:schemeClr>
              </a:solidFill>
              <a:latin typeface="微软雅黑" pitchFamily="34" charset="-122"/>
              <a:ea typeface="微软雅黑" pitchFamily="34" charset="-122"/>
              <a:cs typeface="Arial" pitchFamily="34" charset="0"/>
            </a:endParaRPr>
          </a:p>
        </p:txBody>
      </p:sp>
      <p:sp>
        <p:nvSpPr>
          <p:cNvPr id="2" name="文本框 1"/>
          <p:cNvSpPr txBox="1"/>
          <p:nvPr/>
        </p:nvSpPr>
        <p:spPr>
          <a:xfrm>
            <a:off x="441940" y="1602291"/>
            <a:ext cx="8359385" cy="1200329"/>
          </a:xfrm>
          <a:prstGeom prst="rect">
            <a:avLst/>
          </a:prstGeom>
          <a:noFill/>
        </p:spPr>
        <p:txBody>
          <a:bodyPr wrap="square" rtlCol="0">
            <a:spAutoFit/>
          </a:bodyPr>
          <a:lstStyle/>
          <a:p>
            <a:r>
              <a:rPr lang="zh-CN" altLang="en-US" sz="1200" smtClean="0"/>
              <a:t>作为</a:t>
            </a:r>
            <a:r>
              <a:rPr lang="en-US" altLang="zh-CN" sz="1200" smtClean="0"/>
              <a:t>3d</a:t>
            </a:r>
            <a:r>
              <a:rPr lang="zh-CN" altLang="en-US" sz="1200" smtClean="0"/>
              <a:t>展示除了炫酷的展示 还需要炫酷的操作：</a:t>
            </a:r>
            <a:endParaRPr lang="en-US" altLang="zh-CN" sz="1200" smtClean="0"/>
          </a:p>
          <a:p>
            <a:r>
              <a:rPr lang="zh-CN" altLang="en-US" sz="1200"/>
              <a:t>这</a:t>
            </a:r>
            <a:r>
              <a:rPr lang="zh-CN" altLang="en-US" sz="1200" smtClean="0"/>
              <a:t>是最基本的两个回到函数，用来处理自定义的一些事件</a:t>
            </a:r>
            <a:r>
              <a:rPr lang="en-US" altLang="zh-CN" sz="1200"/>
              <a:t>.</a:t>
            </a:r>
            <a:endParaRPr lang="en-US" altLang="zh-CN" sz="1200" smtClean="0"/>
          </a:p>
          <a:p>
            <a:r>
              <a:rPr lang="en-US" altLang="zh-CN" sz="1200"/>
              <a:t>_this.controls.addEventListener</a:t>
            </a:r>
            <a:r>
              <a:rPr lang="en-US" altLang="zh-CN" sz="1200" smtClean="0"/>
              <a:t>(‘start’, </a:t>
            </a:r>
            <a:r>
              <a:rPr lang="en-US" altLang="zh-CN" sz="1200"/>
              <a:t>_this.startControls</a:t>
            </a:r>
            <a:r>
              <a:rPr lang="en-US" altLang="zh-CN" sz="1200" smtClean="0"/>
              <a:t>);//</a:t>
            </a:r>
            <a:r>
              <a:rPr lang="zh-CN" altLang="en-US" sz="1200" smtClean="0"/>
              <a:t>表示鼠标点击在</a:t>
            </a:r>
            <a:r>
              <a:rPr lang="en-US" altLang="zh-CN" sz="1200" smtClean="0"/>
              <a:t>3d</a:t>
            </a:r>
            <a:r>
              <a:rPr lang="zh-CN" altLang="en-US" sz="1200" smtClean="0"/>
              <a:t>中处理什么事件</a:t>
            </a:r>
            <a:endParaRPr lang="en-US" altLang="zh-CN" sz="1200"/>
          </a:p>
          <a:p>
            <a:r>
              <a:rPr lang="en-US" altLang="zh-CN" sz="1200" smtClean="0"/>
              <a:t> </a:t>
            </a:r>
            <a:r>
              <a:rPr lang="en-US" altLang="zh-CN" sz="1200"/>
              <a:t>_this.controls.addEventListener</a:t>
            </a:r>
            <a:r>
              <a:rPr lang="en-US" altLang="zh-CN" sz="1200" smtClean="0"/>
              <a:t>(‘end’, </a:t>
            </a:r>
            <a:r>
              <a:rPr lang="en-US" altLang="zh-CN" sz="1200"/>
              <a:t>_this.endControls</a:t>
            </a:r>
            <a:r>
              <a:rPr lang="en-US" altLang="zh-CN" sz="1200" smtClean="0"/>
              <a:t>);//</a:t>
            </a:r>
            <a:r>
              <a:rPr lang="zh-CN" altLang="en-US" sz="1200" smtClean="0"/>
              <a:t>但是鼠标抬起处理什么事件</a:t>
            </a:r>
            <a:endParaRPr lang="en-US" altLang="zh-CN" sz="1200" smtClean="0"/>
          </a:p>
          <a:p>
            <a:r>
              <a:rPr lang="zh-CN" altLang="en-US" sz="1200" smtClean="0"/>
              <a:t>此外在该插件中也处理了浏览器的右键菜单功能，</a:t>
            </a:r>
            <a:endParaRPr lang="en-US" altLang="zh-CN" sz="1200" smtClean="0"/>
          </a:p>
          <a:p>
            <a:endParaRPr lang="zh-CN" altLang="en-US" sz="1200"/>
          </a:p>
        </p:txBody>
      </p:sp>
    </p:spTree>
    <p:extLst>
      <p:ext uri="{BB962C8B-B14F-4D97-AF65-F5344CB8AC3E}">
        <p14:creationId xmlns:p14="http://schemas.microsoft.com/office/powerpoint/2010/main" val="1654876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350" fill="hold"/>
                                        <p:tgtEl>
                                          <p:spTgt spid="55"/>
                                        </p:tgtEl>
                                        <p:attrNameLst>
                                          <p:attrName>ppt_w</p:attrName>
                                        </p:attrNameLst>
                                      </p:cBhvr>
                                      <p:tavLst>
                                        <p:tav tm="0">
                                          <p:val>
                                            <p:fltVal val="0"/>
                                          </p:val>
                                        </p:tav>
                                        <p:tav tm="100000">
                                          <p:val>
                                            <p:strVal val="#ppt_w"/>
                                          </p:val>
                                        </p:tav>
                                      </p:tavLst>
                                    </p:anim>
                                    <p:anim calcmode="lin" valueType="num">
                                      <p:cBhvr>
                                        <p:cTn id="8" dur="35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4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4"/>
                                        </p:tgtEl>
                                        <p:attrNameLst>
                                          <p:attrName>ppt_y</p:attrName>
                                        </p:attrNameLst>
                                      </p:cBhvr>
                                      <p:tavLst>
                                        <p:tav tm="0">
                                          <p:val>
                                            <p:strVal val="#ppt_y"/>
                                          </p:val>
                                        </p:tav>
                                        <p:tav tm="100000">
                                          <p:val>
                                            <p:strVal val="#ppt_y"/>
                                          </p:val>
                                        </p:tav>
                                      </p:tavLst>
                                    </p:anim>
                                    <p:anim calcmode="lin" valueType="num">
                                      <p:cBhvr>
                                        <p:cTn id="14" dur="4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4"/>
                                        </p:tgtEl>
                                      </p:cBhvr>
                                    </p:animEffect>
                                  </p:childTnLst>
                                </p:cTn>
                              </p:par>
                            </p:childTnLst>
                          </p:cTn>
                        </p:par>
                        <p:par>
                          <p:cTn id="17" fill="hold">
                            <p:stCondLst>
                              <p:cond delay="1350"/>
                            </p:stCondLst>
                            <p:childTnLst>
                              <p:par>
                                <p:cTn id="18" presetID="47" presetClass="entr" presetSubtype="0" fill="hold" grpId="0"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750"/>
                                        <p:tgtEl>
                                          <p:spTgt spid="88"/>
                                        </p:tgtEl>
                                      </p:cBhvr>
                                    </p:animEffect>
                                    <p:anim calcmode="lin" valueType="num">
                                      <p:cBhvr>
                                        <p:cTn id="21" dur="750" fill="hold"/>
                                        <p:tgtEl>
                                          <p:spTgt spid="88"/>
                                        </p:tgtEl>
                                        <p:attrNameLst>
                                          <p:attrName>ppt_x</p:attrName>
                                        </p:attrNameLst>
                                      </p:cBhvr>
                                      <p:tavLst>
                                        <p:tav tm="0">
                                          <p:val>
                                            <p:strVal val="#ppt_x"/>
                                          </p:val>
                                        </p:tav>
                                        <p:tav tm="100000">
                                          <p:val>
                                            <p:strVal val="#ppt_x"/>
                                          </p:val>
                                        </p:tav>
                                      </p:tavLst>
                                    </p:anim>
                                    <p:anim calcmode="lin" valueType="num">
                                      <p:cBhvr>
                                        <p:cTn id="22" dur="75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3530416" y="1062927"/>
            <a:ext cx="5588726" cy="3722913"/>
            <a:chOff x="4576593" y="883496"/>
            <a:chExt cx="7451634" cy="4963884"/>
          </a:xfrm>
        </p:grpSpPr>
        <p:graphicFrame>
          <p:nvGraphicFramePr>
            <p:cNvPr id="41" name="图表 40"/>
            <p:cNvGraphicFramePr/>
            <p:nvPr>
              <p:extLst>
                <p:ext uri="{D42A27DB-BD31-4B8C-83A1-F6EECF244321}">
                  <p14:modId xmlns:p14="http://schemas.microsoft.com/office/powerpoint/2010/main" val="1731897097"/>
                </p:ext>
              </p:extLst>
            </p:nvPr>
          </p:nvGraphicFramePr>
          <p:xfrm>
            <a:off x="4576593" y="883496"/>
            <a:ext cx="7451634" cy="4963884"/>
          </p:xfrm>
          <a:graphic>
            <a:graphicData uri="http://schemas.openxmlformats.org/drawingml/2006/chart">
              <c:chart xmlns:c="http://schemas.openxmlformats.org/drawingml/2006/chart" xmlns:r="http://schemas.openxmlformats.org/officeDocument/2006/relationships" r:id="rId3"/>
            </a:graphicData>
          </a:graphic>
        </p:graphicFrame>
        <p:sp>
          <p:nvSpPr>
            <p:cNvPr id="42" name="直角三角形 41"/>
            <p:cNvSpPr/>
            <p:nvPr/>
          </p:nvSpPr>
          <p:spPr>
            <a:xfrm rot="10800000">
              <a:off x="9594179" y="1550403"/>
              <a:ext cx="744583" cy="744583"/>
            </a:xfrm>
            <a:prstGeom prst="rtTriangl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直角三角形 42"/>
            <p:cNvSpPr/>
            <p:nvPr/>
          </p:nvSpPr>
          <p:spPr>
            <a:xfrm>
              <a:off x="6328466" y="4537832"/>
              <a:ext cx="744583" cy="744583"/>
            </a:xfrm>
            <a:prstGeom prst="rtTriangl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直角三角形 43"/>
            <p:cNvSpPr/>
            <p:nvPr/>
          </p:nvSpPr>
          <p:spPr>
            <a:xfrm rot="10800000" flipH="1">
              <a:off x="6328467" y="1484388"/>
              <a:ext cx="744583" cy="74458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直角三角形 44"/>
            <p:cNvSpPr/>
            <p:nvPr/>
          </p:nvSpPr>
          <p:spPr>
            <a:xfrm flipH="1">
              <a:off x="9594178" y="4407202"/>
              <a:ext cx="744583" cy="74458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文本框 20"/>
            <p:cNvSpPr txBox="1"/>
            <p:nvPr/>
          </p:nvSpPr>
          <p:spPr>
            <a:xfrm rot="18900000">
              <a:off x="6328464" y="1557315"/>
              <a:ext cx="901337" cy="677108"/>
            </a:xfrm>
            <a:prstGeom prst="rect">
              <a:avLst/>
            </a:prstGeom>
            <a:noFill/>
          </p:spPr>
          <p:txBody>
            <a:bodyPr wrap="square" rtlCol="0">
              <a:spAutoFit/>
            </a:bodyPr>
            <a:lstStyle/>
            <a:p>
              <a:pPr algn="ctr"/>
              <a:r>
                <a:rPr lang="en-US" altLang="zh-CN" sz="2700" b="1">
                  <a:solidFill>
                    <a:schemeClr val="bg1"/>
                  </a:solidFill>
                  <a:latin typeface="方正姚体" panose="02010601030101010101" pitchFamily="2" charset="-122"/>
                  <a:ea typeface="方正姚体" panose="02010601030101010101" pitchFamily="2" charset="-122"/>
                </a:rPr>
                <a:t>01</a:t>
              </a:r>
              <a:endParaRPr lang="zh-CN" altLang="en-US" sz="2700" b="1">
                <a:solidFill>
                  <a:schemeClr val="bg1"/>
                </a:solidFill>
                <a:latin typeface="方正姚体" panose="02010601030101010101" pitchFamily="2" charset="-122"/>
                <a:ea typeface="方正姚体" panose="02010601030101010101" pitchFamily="2" charset="-122"/>
              </a:endParaRPr>
            </a:p>
          </p:txBody>
        </p:sp>
        <p:sp>
          <p:nvSpPr>
            <p:cNvPr id="47" name="文本框 21"/>
            <p:cNvSpPr txBox="1"/>
            <p:nvPr/>
          </p:nvSpPr>
          <p:spPr>
            <a:xfrm rot="18900000">
              <a:off x="6139988" y="2008611"/>
              <a:ext cx="2057405" cy="430887"/>
            </a:xfrm>
            <a:prstGeom prst="rect">
              <a:avLst/>
            </a:prstGeom>
            <a:noFill/>
          </p:spPr>
          <p:txBody>
            <a:bodyPr wrap="square" rtlCol="0">
              <a:spAutoFit/>
            </a:bodyPr>
            <a:lstStyle/>
            <a:p>
              <a:pPr algn="ctr"/>
              <a:r>
                <a:rPr lang="zh-CN" altLang="en-US" sz="1500" smtClean="0">
                  <a:solidFill>
                    <a:schemeClr val="bg1"/>
                  </a:solidFill>
                  <a:latin typeface="微软雅黑" panose="020B0503020204020204" pitchFamily="34" charset="-122"/>
                  <a:ea typeface="微软雅黑" panose="020B0503020204020204" pitchFamily="34" charset="-122"/>
                </a:rPr>
                <a:t>模型的拖动</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48" name="文本框 32"/>
            <p:cNvSpPr txBox="1"/>
            <p:nvPr/>
          </p:nvSpPr>
          <p:spPr>
            <a:xfrm rot="2700000" flipH="1">
              <a:off x="9380101" y="1577281"/>
              <a:ext cx="901337" cy="677108"/>
            </a:xfrm>
            <a:prstGeom prst="rect">
              <a:avLst/>
            </a:prstGeom>
            <a:noFill/>
          </p:spPr>
          <p:txBody>
            <a:bodyPr wrap="square" rtlCol="0">
              <a:spAutoFit/>
            </a:bodyPr>
            <a:lstStyle/>
            <a:p>
              <a:pPr algn="ctr"/>
              <a:r>
                <a:rPr lang="en-US" altLang="zh-CN" sz="2700" b="1">
                  <a:solidFill>
                    <a:schemeClr val="bg1"/>
                  </a:solidFill>
                  <a:latin typeface="方正姚体" panose="02010601030101010101" pitchFamily="2" charset="-122"/>
                  <a:ea typeface="方正姚体" panose="02010601030101010101" pitchFamily="2" charset="-122"/>
                </a:rPr>
                <a:t>02</a:t>
              </a:r>
              <a:endParaRPr lang="zh-CN" altLang="en-US" sz="2700" b="1">
                <a:solidFill>
                  <a:schemeClr val="bg1"/>
                </a:solidFill>
                <a:latin typeface="方正姚体" panose="02010601030101010101" pitchFamily="2" charset="-122"/>
                <a:ea typeface="方正姚体" panose="02010601030101010101" pitchFamily="2" charset="-122"/>
              </a:endParaRPr>
            </a:p>
          </p:txBody>
        </p:sp>
        <p:sp>
          <p:nvSpPr>
            <p:cNvPr id="49" name="文本框 33"/>
            <p:cNvSpPr txBox="1"/>
            <p:nvPr/>
          </p:nvSpPr>
          <p:spPr>
            <a:xfrm rot="2700000" flipH="1">
              <a:off x="8454262" y="2028231"/>
              <a:ext cx="2057405" cy="430887"/>
            </a:xfrm>
            <a:prstGeom prst="rect">
              <a:avLst/>
            </a:prstGeom>
            <a:noFill/>
          </p:spPr>
          <p:txBody>
            <a:bodyPr wrap="square" rtlCol="0">
              <a:spAutoFit/>
            </a:bodyPr>
            <a:lstStyle/>
            <a:p>
              <a:pPr algn="ctr"/>
              <a:r>
                <a:rPr lang="zh-CN" altLang="en-US" sz="1500" smtClean="0">
                  <a:solidFill>
                    <a:schemeClr val="bg1"/>
                  </a:solidFill>
                  <a:latin typeface="微软雅黑" panose="020B0503020204020204" pitchFamily="34" charset="-122"/>
                  <a:ea typeface="微软雅黑" panose="020B0503020204020204" pitchFamily="34" charset="-122"/>
                </a:rPr>
                <a:t>模型的鼠标事件</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0" name="文本框 34"/>
            <p:cNvSpPr txBox="1"/>
            <p:nvPr/>
          </p:nvSpPr>
          <p:spPr>
            <a:xfrm rot="13500000">
              <a:off x="6094447" y="4217885"/>
              <a:ext cx="2057405" cy="430887"/>
            </a:xfrm>
            <a:prstGeom prst="rect">
              <a:avLst/>
            </a:prstGeom>
            <a:noFill/>
          </p:spPr>
          <p:txBody>
            <a:bodyPr wrap="square" rtlCol="0">
              <a:spAutoFit/>
            </a:bodyPr>
            <a:lstStyle/>
            <a:p>
              <a:pPr algn="ctr"/>
              <a:r>
                <a:rPr lang="zh-CN" altLang="en-US" sz="1500" smtClean="0">
                  <a:solidFill>
                    <a:schemeClr val="bg1"/>
                  </a:solidFill>
                  <a:latin typeface="微软雅黑" panose="020B0503020204020204" pitchFamily="34" charset="-122"/>
                  <a:ea typeface="微软雅黑" panose="020B0503020204020204" pitchFamily="34" charset="-122"/>
                </a:rPr>
                <a:t>回调函数</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1" name="文本框 35"/>
            <p:cNvSpPr txBox="1"/>
            <p:nvPr/>
          </p:nvSpPr>
          <p:spPr>
            <a:xfrm rot="13500000">
              <a:off x="6328463" y="4483568"/>
              <a:ext cx="901337" cy="677108"/>
            </a:xfrm>
            <a:prstGeom prst="rect">
              <a:avLst/>
            </a:prstGeom>
            <a:noFill/>
          </p:spPr>
          <p:txBody>
            <a:bodyPr wrap="square" rtlCol="0">
              <a:spAutoFit/>
            </a:bodyPr>
            <a:lstStyle/>
            <a:p>
              <a:pPr algn="ctr"/>
              <a:r>
                <a:rPr lang="en-US" altLang="zh-CN" sz="2700" b="1">
                  <a:solidFill>
                    <a:schemeClr val="bg1"/>
                  </a:solidFill>
                  <a:latin typeface="方正姚体" panose="02010601030101010101" pitchFamily="2" charset="-122"/>
                  <a:ea typeface="方正姚体" panose="02010601030101010101" pitchFamily="2" charset="-122"/>
                </a:rPr>
                <a:t>03</a:t>
              </a:r>
              <a:endParaRPr lang="zh-CN" altLang="en-US" sz="2700" b="1">
                <a:solidFill>
                  <a:schemeClr val="bg1"/>
                </a:solidFill>
                <a:latin typeface="方正姚体" panose="02010601030101010101" pitchFamily="2" charset="-122"/>
                <a:ea typeface="方正姚体" panose="02010601030101010101" pitchFamily="2" charset="-122"/>
              </a:endParaRPr>
            </a:p>
          </p:txBody>
        </p:sp>
        <p:sp>
          <p:nvSpPr>
            <p:cNvPr id="52" name="文本框 36"/>
            <p:cNvSpPr txBox="1"/>
            <p:nvPr/>
          </p:nvSpPr>
          <p:spPr>
            <a:xfrm rot="8100000">
              <a:off x="9430089" y="4373815"/>
              <a:ext cx="901337" cy="677108"/>
            </a:xfrm>
            <a:prstGeom prst="rect">
              <a:avLst/>
            </a:prstGeom>
            <a:noFill/>
          </p:spPr>
          <p:txBody>
            <a:bodyPr wrap="square" rtlCol="0">
              <a:spAutoFit/>
            </a:bodyPr>
            <a:lstStyle/>
            <a:p>
              <a:pPr algn="ctr"/>
              <a:r>
                <a:rPr lang="en-US" altLang="zh-CN" sz="2700" b="1">
                  <a:solidFill>
                    <a:schemeClr val="bg1"/>
                  </a:solidFill>
                  <a:latin typeface="方正姚体" panose="02010601030101010101" pitchFamily="2" charset="-122"/>
                  <a:ea typeface="方正姚体" panose="02010601030101010101" pitchFamily="2" charset="-122"/>
                </a:rPr>
                <a:t>04</a:t>
              </a:r>
              <a:endParaRPr lang="zh-CN" altLang="en-US" sz="2700" b="1">
                <a:solidFill>
                  <a:schemeClr val="bg1"/>
                </a:solidFill>
                <a:latin typeface="方正姚体" panose="02010601030101010101" pitchFamily="2" charset="-122"/>
                <a:ea typeface="方正姚体" panose="02010601030101010101" pitchFamily="2" charset="-122"/>
              </a:endParaRPr>
            </a:p>
          </p:txBody>
        </p:sp>
        <p:sp>
          <p:nvSpPr>
            <p:cNvPr id="53" name="文本框 37"/>
            <p:cNvSpPr txBox="1"/>
            <p:nvPr/>
          </p:nvSpPr>
          <p:spPr>
            <a:xfrm rot="8100000" flipH="1">
              <a:off x="8443319" y="4217885"/>
              <a:ext cx="2057405" cy="430887"/>
            </a:xfrm>
            <a:prstGeom prst="rect">
              <a:avLst/>
            </a:prstGeom>
            <a:noFill/>
          </p:spPr>
          <p:txBody>
            <a:bodyPr wrap="square" rtlCol="0">
              <a:spAutoFit/>
            </a:bodyPr>
            <a:lstStyle/>
            <a:p>
              <a:pPr algn="ctr"/>
              <a:r>
                <a:rPr lang="zh-CN" altLang="en-US" sz="1500" smtClean="0">
                  <a:solidFill>
                    <a:schemeClr val="bg1"/>
                  </a:solidFill>
                  <a:latin typeface="微软雅黑" panose="020B0503020204020204" pitchFamily="34" charset="-122"/>
                  <a:ea typeface="微软雅黑" panose="020B0503020204020204" pitchFamily="34" charset="-122"/>
                </a:rPr>
                <a:t>模型的选择</a:t>
              </a:r>
              <a:endParaRPr lang="zh-CN" altLang="en-US" sz="1500">
                <a:solidFill>
                  <a:schemeClr val="bg1"/>
                </a:solidFill>
                <a:latin typeface="微软雅黑" panose="020B0503020204020204" pitchFamily="34" charset="-122"/>
                <a:ea typeface="微软雅黑" panose="020B0503020204020204" pitchFamily="34" charset="-122"/>
              </a:endParaRPr>
            </a:p>
          </p:txBody>
        </p:sp>
      </p:grpSp>
      <p:sp>
        <p:nvSpPr>
          <p:cNvPr id="3" name="TextBox 2"/>
          <p:cNvSpPr txBox="1"/>
          <p:nvPr/>
        </p:nvSpPr>
        <p:spPr>
          <a:xfrm>
            <a:off x="5525255" y="2741654"/>
            <a:ext cx="1676733" cy="338554"/>
          </a:xfrm>
          <a:prstGeom prst="rect">
            <a:avLst/>
          </a:prstGeom>
          <a:noFill/>
        </p:spPr>
        <p:txBody>
          <a:bodyPr wrap="square" rtlCol="0">
            <a:spAutoFit/>
          </a:bodyPr>
          <a:lstStyle/>
          <a:p>
            <a:r>
              <a:rPr lang="en-US" altLang="zh-CN" sz="1600">
                <a:solidFill>
                  <a:schemeClr val="tx1">
                    <a:lumMod val="85000"/>
                    <a:lumOff val="15000"/>
                  </a:schemeClr>
                </a:solidFill>
                <a:latin typeface="微软雅黑" pitchFamily="34" charset="-122"/>
                <a:ea typeface="微软雅黑" pitchFamily="34" charset="-122"/>
              </a:rPr>
              <a:t>DragControls.js</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4" name="TextBox 108"/>
          <p:cNvSpPr txBox="1">
            <a:spLocks noChangeArrowheads="1"/>
          </p:cNvSpPr>
          <p:nvPr/>
        </p:nvSpPr>
        <p:spPr bwMode="auto">
          <a:xfrm>
            <a:off x="539552" y="267494"/>
            <a:ext cx="18805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solidFill>
                  <a:schemeClr val="tx1">
                    <a:lumMod val="85000"/>
                    <a:lumOff val="15000"/>
                  </a:schemeClr>
                </a:solidFill>
                <a:latin typeface="微软雅黑" pitchFamily="34" charset="-122"/>
                <a:ea typeface="微软雅黑" pitchFamily="34" charset="-122"/>
              </a:rPr>
              <a:t>DragControls.js</a:t>
            </a:r>
            <a:endParaRPr lang="zh-CN" altLang="en-US">
              <a:solidFill>
                <a:schemeClr val="tx1">
                  <a:lumMod val="85000"/>
                  <a:lumOff val="15000"/>
                </a:schemeClr>
              </a:solidFill>
              <a:latin typeface="微软雅黑" pitchFamily="34" charset="-122"/>
              <a:ea typeface="微软雅黑" pitchFamily="34" charset="-122"/>
            </a:endParaRPr>
          </a:p>
          <a:p>
            <a:endParaRPr lang="zh-CN" altLang="en-US">
              <a:solidFill>
                <a:schemeClr val="tx1">
                  <a:lumMod val="85000"/>
                  <a:lumOff val="15000"/>
                </a:schemeClr>
              </a:solidFill>
              <a:latin typeface="微软雅黑" pitchFamily="34" charset="-122"/>
              <a:ea typeface="微软雅黑" pitchFamily="34" charset="-122"/>
            </a:endParaRPr>
          </a:p>
        </p:txBody>
      </p:sp>
      <p:grpSp>
        <p:nvGrpSpPr>
          <p:cNvPr id="55" name="组合 54"/>
          <p:cNvGrpSpPr/>
          <p:nvPr/>
        </p:nvGrpSpPr>
        <p:grpSpPr>
          <a:xfrm>
            <a:off x="107544" y="245001"/>
            <a:ext cx="360000" cy="360000"/>
            <a:chOff x="1965186" y="1419622"/>
            <a:chExt cx="302558" cy="314067"/>
          </a:xfrm>
        </p:grpSpPr>
        <p:sp>
          <p:nvSpPr>
            <p:cNvPr id="56" name="矩形 55"/>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74"/>
          <p:cNvSpPr txBox="1">
            <a:spLocks noChangeArrowheads="1"/>
          </p:cNvSpPr>
          <p:nvPr/>
        </p:nvSpPr>
        <p:spPr bwMode="auto">
          <a:xfrm>
            <a:off x="407387" y="1672360"/>
            <a:ext cx="3794088" cy="179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itchFamily="34" charset="0"/>
                <a:ea typeface="宋体" charset="-122"/>
              </a:defRPr>
            </a:lvl1pPr>
            <a:lvl2pPr marL="742950" indent="-285750">
              <a:defRPr sz="2200">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sz="1700">
                <a:solidFill>
                  <a:schemeClr val="tx1"/>
                </a:solidFill>
                <a:latin typeface="Calibri" pitchFamily="34" charset="0"/>
                <a:ea typeface="宋体" charset="-122"/>
              </a:defRPr>
            </a:lvl4pPr>
            <a:lvl5pPr marL="2057400" indent="-228600">
              <a:defRPr sz="1700">
                <a:solidFill>
                  <a:schemeClr val="tx1"/>
                </a:solidFill>
                <a:latin typeface="Calibri" pitchFamily="34" charset="0"/>
                <a:ea typeface="宋体" charset="-122"/>
              </a:defRPr>
            </a:lvl5pPr>
            <a:lvl6pPr marL="25146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6pPr>
            <a:lvl7pPr marL="29718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7pPr>
            <a:lvl8pPr marL="34290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8pPr>
            <a:lvl9pPr marL="38862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9pPr>
          </a:lstStyle>
          <a:p>
            <a:r>
              <a:rPr lang="en-US" altLang="zh-CN" sz="1400"/>
              <a:t>_this.dragcontrols = new THREE.DragControls(_this.objectsDrag, _this.camera, _this.renderer.domElement</a:t>
            </a:r>
            <a:r>
              <a:rPr lang="en-US" altLang="zh-CN" sz="1400" smtClean="0"/>
              <a:t>,);</a:t>
            </a:r>
          </a:p>
          <a:p>
            <a:r>
              <a:rPr lang="zh-CN" altLang="en-US" sz="1400" smtClean="0"/>
              <a:t>参数：</a:t>
            </a:r>
            <a:endParaRPr lang="en-US" altLang="zh-CN" sz="1400" smtClean="0"/>
          </a:p>
          <a:p>
            <a:r>
              <a:rPr lang="en-US" altLang="zh-CN" sz="1400" smtClean="0"/>
              <a:t>1</a:t>
            </a:r>
            <a:r>
              <a:rPr lang="zh-CN" altLang="en-US" sz="1400" smtClean="0"/>
              <a:t>、</a:t>
            </a:r>
            <a:r>
              <a:rPr lang="en-US" altLang="zh-CN" sz="1400" smtClean="0"/>
              <a:t>this.objectsDrag</a:t>
            </a:r>
            <a:r>
              <a:rPr lang="zh-CN" altLang="en-US" sz="1400" smtClean="0"/>
              <a:t>表示需要被拖动的模型，也就是对模型有了选择</a:t>
            </a:r>
            <a:endParaRPr lang="en-US" altLang="zh-CN" sz="1400" smtClean="0"/>
          </a:p>
          <a:p>
            <a:r>
              <a:rPr lang="en-US" altLang="zh-CN" sz="1400" smtClean="0"/>
              <a:t>2</a:t>
            </a:r>
            <a:r>
              <a:rPr lang="zh-CN" altLang="en-US" sz="1400" smtClean="0"/>
              <a:t>、</a:t>
            </a:r>
            <a:r>
              <a:rPr lang="en-US" altLang="zh-CN" sz="1400" smtClean="0"/>
              <a:t> this.camera</a:t>
            </a:r>
            <a:r>
              <a:rPr lang="zh-CN" altLang="en-US" sz="1400" smtClean="0"/>
              <a:t>表示相机</a:t>
            </a:r>
            <a:endParaRPr lang="en-US" altLang="zh-CN" sz="1400" smtClean="0"/>
          </a:p>
          <a:p>
            <a:r>
              <a:rPr lang="en-US" altLang="zh-CN" sz="1400" smtClean="0"/>
              <a:t>3</a:t>
            </a:r>
            <a:r>
              <a:rPr lang="zh-CN" altLang="en-US" sz="1400" smtClean="0"/>
              <a:t>、渲染器中所有的元素</a:t>
            </a:r>
            <a:endParaRPr lang="en-US" altLang="zh-CN" sz="1400" smtClean="0"/>
          </a:p>
        </p:txBody>
      </p:sp>
      <p:sp>
        <p:nvSpPr>
          <p:cNvPr id="60" name="矩形 1"/>
          <p:cNvSpPr>
            <a:spLocks noChangeArrowheads="1"/>
          </p:cNvSpPr>
          <p:nvPr/>
        </p:nvSpPr>
        <p:spPr bwMode="auto">
          <a:xfrm>
            <a:off x="508263" y="1354829"/>
            <a:ext cx="1440160" cy="31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charset="0"/>
              <a:buNone/>
            </a:pPr>
            <a:r>
              <a:rPr lang="zh-CN" altLang="en-US" sz="1600" smtClean="0">
                <a:latin typeface="微软雅黑" pitchFamily="34" charset="-122"/>
                <a:ea typeface="微软雅黑" pitchFamily="34" charset="-122"/>
              </a:rPr>
              <a:t>构造函数</a:t>
            </a:r>
            <a:endParaRPr lang="en-US" altLang="zh-CN" sz="1600">
              <a:latin typeface="微软雅黑" pitchFamily="34" charset="-122"/>
              <a:ea typeface="微软雅黑" pitchFamily="34" charset="-122"/>
            </a:endParaRPr>
          </a:p>
        </p:txBody>
      </p:sp>
    </p:spTree>
    <p:extLst>
      <p:ext uri="{BB962C8B-B14F-4D97-AF65-F5344CB8AC3E}">
        <p14:creationId xmlns:p14="http://schemas.microsoft.com/office/powerpoint/2010/main" val="2242636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350" fill="hold"/>
                                        <p:tgtEl>
                                          <p:spTgt spid="55"/>
                                        </p:tgtEl>
                                        <p:attrNameLst>
                                          <p:attrName>ppt_w</p:attrName>
                                        </p:attrNameLst>
                                      </p:cBhvr>
                                      <p:tavLst>
                                        <p:tav tm="0">
                                          <p:val>
                                            <p:fltVal val="0"/>
                                          </p:val>
                                        </p:tav>
                                        <p:tav tm="100000">
                                          <p:val>
                                            <p:strVal val="#ppt_w"/>
                                          </p:val>
                                        </p:tav>
                                      </p:tavLst>
                                    </p:anim>
                                    <p:anim calcmode="lin" valueType="num">
                                      <p:cBhvr>
                                        <p:cTn id="8" dur="35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4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4"/>
                                        </p:tgtEl>
                                        <p:attrNameLst>
                                          <p:attrName>ppt_y</p:attrName>
                                        </p:attrNameLst>
                                      </p:cBhvr>
                                      <p:tavLst>
                                        <p:tav tm="0">
                                          <p:val>
                                            <p:strVal val="#ppt_y"/>
                                          </p:val>
                                        </p:tav>
                                        <p:tav tm="100000">
                                          <p:val>
                                            <p:strVal val="#ppt_y"/>
                                          </p:val>
                                        </p:tav>
                                      </p:tavLst>
                                    </p:anim>
                                    <p:anim calcmode="lin" valueType="num">
                                      <p:cBhvr>
                                        <p:cTn id="14" dur="4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4"/>
                                        </p:tgtEl>
                                      </p:cBhvr>
                                    </p:animEffect>
                                  </p:childTnLst>
                                </p:cTn>
                              </p:par>
                            </p:childTnLst>
                          </p:cTn>
                        </p:par>
                        <p:par>
                          <p:cTn id="17" fill="hold">
                            <p:stCondLst>
                              <p:cond delay="131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810"/>
                            </p:stCondLst>
                            <p:childTnLst>
                              <p:par>
                                <p:cTn id="24" presetID="31"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750" fill="hold"/>
                                        <p:tgtEl>
                                          <p:spTgt spid="40"/>
                                        </p:tgtEl>
                                        <p:attrNameLst>
                                          <p:attrName>ppt_w</p:attrName>
                                        </p:attrNameLst>
                                      </p:cBhvr>
                                      <p:tavLst>
                                        <p:tav tm="0">
                                          <p:val>
                                            <p:fltVal val="0"/>
                                          </p:val>
                                        </p:tav>
                                        <p:tav tm="100000">
                                          <p:val>
                                            <p:strVal val="#ppt_w"/>
                                          </p:val>
                                        </p:tav>
                                      </p:tavLst>
                                    </p:anim>
                                    <p:anim calcmode="lin" valueType="num">
                                      <p:cBhvr>
                                        <p:cTn id="27" dur="750" fill="hold"/>
                                        <p:tgtEl>
                                          <p:spTgt spid="40"/>
                                        </p:tgtEl>
                                        <p:attrNameLst>
                                          <p:attrName>ppt_h</p:attrName>
                                        </p:attrNameLst>
                                      </p:cBhvr>
                                      <p:tavLst>
                                        <p:tav tm="0">
                                          <p:val>
                                            <p:fltVal val="0"/>
                                          </p:val>
                                        </p:tav>
                                        <p:tav tm="100000">
                                          <p:val>
                                            <p:strVal val="#ppt_h"/>
                                          </p:val>
                                        </p:tav>
                                      </p:tavLst>
                                    </p:anim>
                                    <p:anim calcmode="lin" valueType="num">
                                      <p:cBhvr>
                                        <p:cTn id="28" dur="750" fill="hold"/>
                                        <p:tgtEl>
                                          <p:spTgt spid="40"/>
                                        </p:tgtEl>
                                        <p:attrNameLst>
                                          <p:attrName>style.rotation</p:attrName>
                                        </p:attrNameLst>
                                      </p:cBhvr>
                                      <p:tavLst>
                                        <p:tav tm="0">
                                          <p:val>
                                            <p:fltVal val="90"/>
                                          </p:val>
                                        </p:tav>
                                        <p:tav tm="100000">
                                          <p:val>
                                            <p:fltVal val="0"/>
                                          </p:val>
                                        </p:tav>
                                      </p:tavLst>
                                    </p:anim>
                                    <p:animEffect transition="in" filter="fade">
                                      <p:cBhvr>
                                        <p:cTn id="29" dur="75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barn(inVertical)">
                                      <p:cBhvr>
                                        <p:cTn id="34" dur="500"/>
                                        <p:tgtEl>
                                          <p:spTgt spid="60"/>
                                        </p:tgtEl>
                                      </p:cBhvr>
                                    </p:animEffect>
                                  </p:childTnLst>
                                </p:cTn>
                              </p:par>
                            </p:childTnLst>
                          </p:cTn>
                        </p:par>
                        <p:par>
                          <p:cTn id="35" fill="hold">
                            <p:stCondLst>
                              <p:cond delay="500"/>
                            </p:stCondLst>
                            <p:childTnLst>
                              <p:par>
                                <p:cTn id="36" presetID="47" presetClass="entr" presetSubtype="0"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750"/>
                                        <p:tgtEl>
                                          <p:spTgt spid="59"/>
                                        </p:tgtEl>
                                      </p:cBhvr>
                                    </p:animEffect>
                                    <p:anim calcmode="lin" valueType="num">
                                      <p:cBhvr>
                                        <p:cTn id="39" dur="750" fill="hold"/>
                                        <p:tgtEl>
                                          <p:spTgt spid="59"/>
                                        </p:tgtEl>
                                        <p:attrNameLst>
                                          <p:attrName>ppt_x</p:attrName>
                                        </p:attrNameLst>
                                      </p:cBhvr>
                                      <p:tavLst>
                                        <p:tav tm="0">
                                          <p:val>
                                            <p:strVal val="#ppt_x"/>
                                          </p:val>
                                        </p:tav>
                                        <p:tav tm="100000">
                                          <p:val>
                                            <p:strVal val="#ppt_x"/>
                                          </p:val>
                                        </p:tav>
                                      </p:tavLst>
                                    </p:anim>
                                    <p:anim calcmode="lin" valueType="num">
                                      <p:cBhvr>
                                        <p:cTn id="40" dur="75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4" grpId="0"/>
      <p:bldP spid="59" grpId="0"/>
      <p:bldP spid="6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108"/>
          <p:cNvSpPr txBox="1">
            <a:spLocks noChangeArrowheads="1"/>
          </p:cNvSpPr>
          <p:nvPr/>
        </p:nvSpPr>
        <p:spPr bwMode="auto">
          <a:xfrm>
            <a:off x="539552" y="267494"/>
            <a:ext cx="18805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solidFill>
                  <a:schemeClr val="tx1">
                    <a:lumMod val="85000"/>
                    <a:lumOff val="15000"/>
                  </a:schemeClr>
                </a:solidFill>
                <a:latin typeface="微软雅黑" pitchFamily="34" charset="-122"/>
                <a:ea typeface="微软雅黑" pitchFamily="34" charset="-122"/>
              </a:rPr>
              <a:t>DragControls.js</a:t>
            </a:r>
            <a:endParaRPr lang="zh-CN" altLang="en-US">
              <a:solidFill>
                <a:schemeClr val="tx1">
                  <a:lumMod val="85000"/>
                  <a:lumOff val="15000"/>
                </a:schemeClr>
              </a:solidFill>
              <a:latin typeface="微软雅黑" pitchFamily="34" charset="-122"/>
              <a:ea typeface="微软雅黑" pitchFamily="34" charset="-122"/>
            </a:endParaRPr>
          </a:p>
          <a:p>
            <a:endParaRPr lang="zh-CN" altLang="en-US">
              <a:solidFill>
                <a:schemeClr val="tx1">
                  <a:lumMod val="85000"/>
                  <a:lumOff val="15000"/>
                </a:schemeClr>
              </a:solidFill>
              <a:latin typeface="微软雅黑" pitchFamily="34" charset="-122"/>
              <a:ea typeface="微软雅黑" pitchFamily="34" charset="-122"/>
            </a:endParaRPr>
          </a:p>
        </p:txBody>
      </p:sp>
      <p:grpSp>
        <p:nvGrpSpPr>
          <p:cNvPr id="55" name="组合 54"/>
          <p:cNvGrpSpPr/>
          <p:nvPr/>
        </p:nvGrpSpPr>
        <p:grpSpPr>
          <a:xfrm>
            <a:off x="107544" y="245001"/>
            <a:ext cx="360000" cy="360000"/>
            <a:chOff x="1965186" y="1419622"/>
            <a:chExt cx="302558" cy="314067"/>
          </a:xfrm>
        </p:grpSpPr>
        <p:sp>
          <p:nvSpPr>
            <p:cNvPr id="56" name="矩形 55"/>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05511" y="817219"/>
            <a:ext cx="3960439" cy="328921"/>
            <a:chOff x="1190171" y="1495858"/>
            <a:chExt cx="5280585" cy="438562"/>
          </a:xfrm>
        </p:grpSpPr>
        <p:sp>
          <p:nvSpPr>
            <p:cNvPr id="35" name="椭圆 34"/>
            <p:cNvSpPr/>
            <p:nvPr/>
          </p:nvSpPr>
          <p:spPr>
            <a:xfrm>
              <a:off x="1190171" y="1495858"/>
              <a:ext cx="437607" cy="437607"/>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200">
                  <a:latin typeface="微软雅黑" panose="020B0503020204020204" pitchFamily="34" charset="-122"/>
                  <a:ea typeface="微软雅黑" panose="020B0503020204020204" pitchFamily="34" charset="-122"/>
                </a:rPr>
                <a:t>1</a:t>
              </a:r>
              <a:endParaRPr lang="zh-CN" altLang="en-US" sz="1200">
                <a:latin typeface="微软雅黑" panose="020B0503020204020204" pitchFamily="34" charset="-122"/>
                <a:ea typeface="微软雅黑" panose="020B0503020204020204" pitchFamily="34" charset="-122"/>
              </a:endParaRPr>
            </a:p>
          </p:txBody>
        </p:sp>
        <p:sp>
          <p:nvSpPr>
            <p:cNvPr id="36" name="文本框 22"/>
            <p:cNvSpPr txBox="1"/>
            <p:nvPr/>
          </p:nvSpPr>
          <p:spPr>
            <a:xfrm>
              <a:off x="1627776" y="1524050"/>
              <a:ext cx="4842980" cy="410370"/>
            </a:xfrm>
            <a:prstGeom prst="rect">
              <a:avLst/>
            </a:prstGeom>
            <a:noFill/>
          </p:spPr>
          <p:txBody>
            <a:bodyPr wrap="square" rtlCol="0">
              <a:spAutoFit/>
            </a:bodyPr>
            <a:lstStyle/>
            <a:p>
              <a:r>
                <a:rPr lang="zh-CN" altLang="en-US" sz="1400" smtClean="0">
                  <a:solidFill>
                    <a:schemeClr val="tx1">
                      <a:lumMod val="95000"/>
                      <a:lumOff val="5000"/>
                    </a:schemeClr>
                  </a:solidFill>
                  <a:latin typeface="微软雅黑" pitchFamily="34" charset="-122"/>
                  <a:ea typeface="微软雅黑" pitchFamily="34" charset="-122"/>
                </a:rPr>
                <a:t>原图</a:t>
              </a:r>
              <a:endParaRPr lang="zh-CN" altLang="en-US" sz="1400">
                <a:latin typeface="微软雅黑" pitchFamily="34" charset="-122"/>
                <a:ea typeface="微软雅黑" pitchFamily="34" charset="-122"/>
              </a:endParaRPr>
            </a:p>
          </p:txBody>
        </p:sp>
      </p:grpSp>
      <p:grpSp>
        <p:nvGrpSpPr>
          <p:cNvPr id="37" name="组合 36"/>
          <p:cNvGrpSpPr/>
          <p:nvPr/>
        </p:nvGrpSpPr>
        <p:grpSpPr>
          <a:xfrm>
            <a:off x="4499992" y="838363"/>
            <a:ext cx="4018564" cy="332066"/>
            <a:chOff x="1388471" y="1409235"/>
            <a:chExt cx="5358085" cy="442753"/>
          </a:xfrm>
        </p:grpSpPr>
        <p:sp>
          <p:nvSpPr>
            <p:cNvPr id="38" name="椭圆 37"/>
            <p:cNvSpPr/>
            <p:nvPr/>
          </p:nvSpPr>
          <p:spPr>
            <a:xfrm>
              <a:off x="1388471" y="1409235"/>
              <a:ext cx="437607" cy="437605"/>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200">
                  <a:latin typeface="微软雅黑" panose="020B0503020204020204" pitchFamily="34" charset="-122"/>
                  <a:ea typeface="微软雅黑" panose="020B0503020204020204" pitchFamily="34" charset="-122"/>
                </a:rPr>
                <a:t>2</a:t>
              </a:r>
              <a:endParaRPr lang="zh-CN" altLang="en-US" sz="1200">
                <a:latin typeface="微软雅黑" panose="020B0503020204020204" pitchFamily="34" charset="-122"/>
                <a:ea typeface="微软雅黑" panose="020B0503020204020204" pitchFamily="34" charset="-122"/>
              </a:endParaRPr>
            </a:p>
          </p:txBody>
        </p:sp>
        <p:sp>
          <p:nvSpPr>
            <p:cNvPr id="39" name="文本框 22"/>
            <p:cNvSpPr txBox="1"/>
            <p:nvPr/>
          </p:nvSpPr>
          <p:spPr>
            <a:xfrm>
              <a:off x="1903576" y="1441620"/>
              <a:ext cx="4842980" cy="410368"/>
            </a:xfrm>
            <a:prstGeom prst="rect">
              <a:avLst/>
            </a:prstGeom>
            <a:noFill/>
          </p:spPr>
          <p:txBody>
            <a:bodyPr wrap="square" rtlCol="0">
              <a:spAutoFit/>
            </a:bodyPr>
            <a:lstStyle/>
            <a:p>
              <a:r>
                <a:rPr lang="zh-CN" altLang="en-US" sz="1400" smtClean="0">
                  <a:latin typeface="微软雅黑" pitchFamily="34" charset="-122"/>
                  <a:ea typeface="微软雅黑" pitchFamily="34" charset="-122"/>
                </a:rPr>
                <a:t>鼠标事件以及回调函数</a:t>
              </a:r>
              <a:endParaRPr lang="zh-CN" altLang="en-US" sz="1400">
                <a:latin typeface="微软雅黑" pitchFamily="34" charset="-122"/>
                <a:ea typeface="微软雅黑" pitchFamily="34" charset="-122"/>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700" y="1347614"/>
            <a:ext cx="3944250" cy="3055108"/>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6942" y="1347615"/>
            <a:ext cx="4434521" cy="3024336"/>
          </a:xfrm>
          <a:prstGeom prst="rect">
            <a:avLst/>
          </a:prstGeom>
        </p:spPr>
      </p:pic>
    </p:spTree>
    <p:extLst>
      <p:ext uri="{BB962C8B-B14F-4D97-AF65-F5344CB8AC3E}">
        <p14:creationId xmlns:p14="http://schemas.microsoft.com/office/powerpoint/2010/main" val="4034366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350" fill="hold"/>
                                        <p:tgtEl>
                                          <p:spTgt spid="55"/>
                                        </p:tgtEl>
                                        <p:attrNameLst>
                                          <p:attrName>ppt_w</p:attrName>
                                        </p:attrNameLst>
                                      </p:cBhvr>
                                      <p:tavLst>
                                        <p:tav tm="0">
                                          <p:val>
                                            <p:fltVal val="0"/>
                                          </p:val>
                                        </p:tav>
                                        <p:tav tm="100000">
                                          <p:val>
                                            <p:strVal val="#ppt_w"/>
                                          </p:val>
                                        </p:tav>
                                      </p:tavLst>
                                    </p:anim>
                                    <p:anim calcmode="lin" valueType="num">
                                      <p:cBhvr>
                                        <p:cTn id="8" dur="35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4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4"/>
                                        </p:tgtEl>
                                        <p:attrNameLst>
                                          <p:attrName>ppt_y</p:attrName>
                                        </p:attrNameLst>
                                      </p:cBhvr>
                                      <p:tavLst>
                                        <p:tav tm="0">
                                          <p:val>
                                            <p:strVal val="#ppt_y"/>
                                          </p:val>
                                        </p:tav>
                                        <p:tav tm="100000">
                                          <p:val>
                                            <p:strVal val="#ppt_y"/>
                                          </p:val>
                                        </p:tav>
                                      </p:tavLst>
                                    </p:anim>
                                    <p:anim calcmode="lin" valueType="num">
                                      <p:cBhvr>
                                        <p:cTn id="14" dur="4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4"/>
                                        </p:tgtEl>
                                      </p:cBhvr>
                                    </p:animEffect>
                                  </p:childTnLst>
                                </p:cTn>
                              </p:par>
                            </p:childTnLst>
                          </p:cTn>
                        </p:par>
                        <p:par>
                          <p:cTn id="17" fill="hold">
                            <p:stCondLst>
                              <p:cond delay="131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1810"/>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108"/>
          <p:cNvSpPr txBox="1">
            <a:spLocks noChangeArrowheads="1"/>
          </p:cNvSpPr>
          <p:nvPr/>
        </p:nvSpPr>
        <p:spPr bwMode="auto">
          <a:xfrm>
            <a:off x="539552" y="267494"/>
            <a:ext cx="18805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solidFill>
                  <a:schemeClr val="tx1">
                    <a:lumMod val="85000"/>
                    <a:lumOff val="15000"/>
                  </a:schemeClr>
                </a:solidFill>
                <a:latin typeface="微软雅黑" pitchFamily="34" charset="-122"/>
                <a:ea typeface="微软雅黑" pitchFamily="34" charset="-122"/>
              </a:rPr>
              <a:t>DragControls.js</a:t>
            </a:r>
            <a:endParaRPr lang="zh-CN" altLang="en-US">
              <a:solidFill>
                <a:schemeClr val="tx1">
                  <a:lumMod val="85000"/>
                  <a:lumOff val="15000"/>
                </a:schemeClr>
              </a:solidFill>
              <a:latin typeface="微软雅黑" pitchFamily="34" charset="-122"/>
              <a:ea typeface="微软雅黑" pitchFamily="34" charset="-122"/>
            </a:endParaRPr>
          </a:p>
          <a:p>
            <a:endParaRPr lang="zh-CN" altLang="en-US">
              <a:solidFill>
                <a:schemeClr val="tx1">
                  <a:lumMod val="85000"/>
                  <a:lumOff val="15000"/>
                </a:schemeClr>
              </a:solidFill>
              <a:latin typeface="微软雅黑" pitchFamily="34" charset="-122"/>
              <a:ea typeface="微软雅黑" pitchFamily="34" charset="-122"/>
            </a:endParaRPr>
          </a:p>
        </p:txBody>
      </p:sp>
      <p:grpSp>
        <p:nvGrpSpPr>
          <p:cNvPr id="55" name="组合 54"/>
          <p:cNvGrpSpPr/>
          <p:nvPr/>
        </p:nvGrpSpPr>
        <p:grpSpPr>
          <a:xfrm>
            <a:off x="107544" y="245001"/>
            <a:ext cx="360000" cy="360000"/>
            <a:chOff x="1965186" y="1419622"/>
            <a:chExt cx="302558" cy="314067"/>
          </a:xfrm>
        </p:grpSpPr>
        <p:sp>
          <p:nvSpPr>
            <p:cNvPr id="56" name="矩形 55"/>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文本框 74"/>
          <p:cNvSpPr txBox="1">
            <a:spLocks noChangeArrowheads="1"/>
          </p:cNvSpPr>
          <p:nvPr/>
        </p:nvSpPr>
        <p:spPr bwMode="auto">
          <a:xfrm>
            <a:off x="390989" y="1342512"/>
            <a:ext cx="3024336" cy="25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itchFamily="34" charset="0"/>
                <a:ea typeface="宋体" charset="-122"/>
              </a:defRPr>
            </a:lvl1pPr>
            <a:lvl2pPr marL="742950" indent="-285750">
              <a:defRPr sz="2200">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sz="1700">
                <a:solidFill>
                  <a:schemeClr val="tx1"/>
                </a:solidFill>
                <a:latin typeface="Calibri" pitchFamily="34" charset="0"/>
                <a:ea typeface="宋体" charset="-122"/>
              </a:defRPr>
            </a:lvl4pPr>
            <a:lvl5pPr marL="2057400" indent="-228600">
              <a:defRPr sz="1700">
                <a:solidFill>
                  <a:schemeClr val="tx1"/>
                </a:solidFill>
                <a:latin typeface="Calibri" pitchFamily="34" charset="0"/>
                <a:ea typeface="宋体" charset="-122"/>
              </a:defRPr>
            </a:lvl5pPr>
            <a:lvl6pPr marL="25146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6pPr>
            <a:lvl7pPr marL="29718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7pPr>
            <a:lvl8pPr marL="34290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8pPr>
            <a:lvl9pPr marL="3886200" indent="-228600" eaLnBrk="0" fontAlgn="base" hangingPunct="0">
              <a:spcBef>
                <a:spcPts val="475"/>
              </a:spcBef>
              <a:spcAft>
                <a:spcPct val="0"/>
              </a:spcAft>
              <a:buFont typeface="Arial" charset="0"/>
              <a:defRPr sz="1700">
                <a:solidFill>
                  <a:schemeClr val="tx1"/>
                </a:solidFill>
                <a:latin typeface="Calibri" pitchFamily="34" charset="0"/>
                <a:ea typeface="宋体" charset="-122"/>
              </a:defRPr>
            </a:lvl9pPr>
          </a:lstStyle>
          <a:p>
            <a:pPr marL="171450" indent="-171450">
              <a:buFont typeface="Wingdings" panose="05000000000000000000" pitchFamily="2" charset="2"/>
              <a:buChar char="l"/>
            </a:pPr>
            <a:r>
              <a:rPr lang="zh-CN" altLang="en-US" sz="1200" b="1" smtClean="0"/>
              <a:t>回调函数</a:t>
            </a:r>
            <a:endParaRPr lang="zh-CN" altLang="en-US" sz="1000">
              <a:solidFill>
                <a:schemeClr val="tx1">
                  <a:lumMod val="95000"/>
                  <a:lumOff val="5000"/>
                </a:schemeClr>
              </a:solidFill>
              <a:latin typeface="微软雅黑" pitchFamily="34" charset="-122"/>
              <a:ea typeface="微软雅黑" pitchFamily="34" charset="-122"/>
              <a:cs typeface="Arial" pitchFamily="34" charset="0"/>
            </a:endParaRPr>
          </a:p>
        </p:txBody>
      </p:sp>
      <p:sp>
        <p:nvSpPr>
          <p:cNvPr id="2" name="文本框 1"/>
          <p:cNvSpPr txBox="1"/>
          <p:nvPr/>
        </p:nvSpPr>
        <p:spPr>
          <a:xfrm>
            <a:off x="441940" y="1602291"/>
            <a:ext cx="8359385" cy="1938992"/>
          </a:xfrm>
          <a:prstGeom prst="rect">
            <a:avLst/>
          </a:prstGeom>
          <a:noFill/>
        </p:spPr>
        <p:txBody>
          <a:bodyPr wrap="square" rtlCol="0">
            <a:spAutoFit/>
          </a:bodyPr>
          <a:lstStyle/>
          <a:p>
            <a:r>
              <a:rPr lang="zh-CN" altLang="en-US" sz="1200" smtClean="0"/>
              <a:t>很多的模型操作基本都是在这个插件的回调里面执行：</a:t>
            </a:r>
            <a:endParaRPr lang="en-US" altLang="zh-CN" sz="1200" smtClean="0"/>
          </a:p>
          <a:p>
            <a:r>
              <a:rPr lang="en-US" altLang="zh-CN" sz="1200"/>
              <a:t>//</a:t>
            </a:r>
            <a:r>
              <a:rPr lang="zh-CN" altLang="en-US" sz="1200"/>
              <a:t>拖拽控件对 鼠标移动到物体上触发</a:t>
            </a:r>
            <a:endParaRPr lang="en-US" altLang="zh-CN" sz="1200" smtClean="0"/>
          </a:p>
          <a:p>
            <a:r>
              <a:rPr lang="en-US" altLang="zh-CN" sz="1200"/>
              <a:t>_this.dragcontrols.addEventListener('hoveron', function (event) {</a:t>
            </a:r>
          </a:p>
          <a:p>
            <a:r>
              <a:rPr lang="en-US" altLang="zh-CN" sz="1200" smtClean="0"/>
              <a:t>});</a:t>
            </a:r>
          </a:p>
          <a:p>
            <a:r>
              <a:rPr lang="zh-CN" altLang="en-US" sz="1200"/>
              <a:t> </a:t>
            </a:r>
            <a:r>
              <a:rPr lang="en-US" altLang="zh-CN" sz="1200"/>
              <a:t>//</a:t>
            </a:r>
            <a:r>
              <a:rPr lang="zh-CN" altLang="en-US" sz="1200"/>
              <a:t>鼠标移除物体触发</a:t>
            </a:r>
          </a:p>
          <a:p>
            <a:r>
              <a:rPr lang="zh-CN" altLang="en-US" sz="1200"/>
              <a:t>    </a:t>
            </a:r>
            <a:r>
              <a:rPr lang="en-US" altLang="zh-CN" sz="1200"/>
              <a:t>_this.dragcontrols.addEventListener('hoveroff', function (event) </a:t>
            </a:r>
            <a:r>
              <a:rPr lang="en-US" altLang="zh-CN" sz="1200" smtClean="0"/>
              <a:t>{});</a:t>
            </a:r>
          </a:p>
          <a:p>
            <a:r>
              <a:rPr lang="en-US" altLang="zh-CN" sz="1200"/>
              <a:t>//</a:t>
            </a:r>
            <a:r>
              <a:rPr lang="zh-CN" altLang="en-US" sz="1200" smtClean="0"/>
              <a:t>鼠标在物体上移动时候触发</a:t>
            </a:r>
            <a:endParaRPr lang="en-US" altLang="zh-CN" sz="1200" smtClean="0"/>
          </a:p>
          <a:p>
            <a:r>
              <a:rPr lang="en-US" altLang="zh-CN" sz="1200" smtClean="0"/>
              <a:t>_this.dragcontrols.addEventListener</a:t>
            </a:r>
            <a:r>
              <a:rPr lang="en-US" altLang="zh-CN" sz="1200"/>
              <a:t>('drag', function (event) </a:t>
            </a:r>
            <a:r>
              <a:rPr lang="en-US" altLang="zh-CN" sz="1200" smtClean="0"/>
              <a:t>{});</a:t>
            </a:r>
          </a:p>
          <a:p>
            <a:r>
              <a:rPr lang="en-US" altLang="zh-CN" sz="1200"/>
              <a:t>//</a:t>
            </a:r>
            <a:r>
              <a:rPr lang="zh-CN" altLang="en-US" sz="1200"/>
              <a:t>鼠标在物体</a:t>
            </a:r>
            <a:r>
              <a:rPr lang="zh-CN" altLang="en-US" sz="1200" smtClean="0"/>
              <a:t>上</a:t>
            </a:r>
            <a:r>
              <a:rPr lang="zh-CN" altLang="en-US" sz="1200"/>
              <a:t>移</a:t>
            </a:r>
            <a:r>
              <a:rPr lang="zh-CN" altLang="en-US" sz="1200" smtClean="0"/>
              <a:t>除时候触发（一般菜单的弹出写在这里）</a:t>
            </a:r>
            <a:endParaRPr lang="en-US" altLang="zh-CN" sz="1200" smtClean="0"/>
          </a:p>
          <a:p>
            <a:r>
              <a:rPr lang="en-US" altLang="zh-CN" sz="1200" smtClean="0"/>
              <a:t>_this.dragcontrols.addEventListener(‘dragend’, </a:t>
            </a:r>
            <a:r>
              <a:rPr lang="en-US" altLang="zh-CN" sz="1200"/>
              <a:t>function (event) </a:t>
            </a:r>
            <a:r>
              <a:rPr lang="en-US" altLang="zh-CN" sz="1200" smtClean="0"/>
              <a:t>{});</a:t>
            </a:r>
            <a:endParaRPr lang="zh-CN" altLang="en-US" sz="1200"/>
          </a:p>
        </p:txBody>
      </p:sp>
    </p:spTree>
    <p:extLst>
      <p:ext uri="{BB962C8B-B14F-4D97-AF65-F5344CB8AC3E}">
        <p14:creationId xmlns:p14="http://schemas.microsoft.com/office/powerpoint/2010/main" val="4013383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350" fill="hold"/>
                                        <p:tgtEl>
                                          <p:spTgt spid="55"/>
                                        </p:tgtEl>
                                        <p:attrNameLst>
                                          <p:attrName>ppt_w</p:attrName>
                                        </p:attrNameLst>
                                      </p:cBhvr>
                                      <p:tavLst>
                                        <p:tav tm="0">
                                          <p:val>
                                            <p:fltVal val="0"/>
                                          </p:val>
                                        </p:tav>
                                        <p:tav tm="100000">
                                          <p:val>
                                            <p:strVal val="#ppt_w"/>
                                          </p:val>
                                        </p:tav>
                                      </p:tavLst>
                                    </p:anim>
                                    <p:anim calcmode="lin" valueType="num">
                                      <p:cBhvr>
                                        <p:cTn id="8" dur="35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4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4"/>
                                        </p:tgtEl>
                                        <p:attrNameLst>
                                          <p:attrName>ppt_y</p:attrName>
                                        </p:attrNameLst>
                                      </p:cBhvr>
                                      <p:tavLst>
                                        <p:tav tm="0">
                                          <p:val>
                                            <p:strVal val="#ppt_y"/>
                                          </p:val>
                                        </p:tav>
                                        <p:tav tm="100000">
                                          <p:val>
                                            <p:strVal val="#ppt_y"/>
                                          </p:val>
                                        </p:tav>
                                      </p:tavLst>
                                    </p:anim>
                                    <p:anim calcmode="lin" valueType="num">
                                      <p:cBhvr>
                                        <p:cTn id="14" dur="4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4"/>
                                        </p:tgtEl>
                                      </p:cBhvr>
                                    </p:animEffect>
                                  </p:childTnLst>
                                </p:cTn>
                              </p:par>
                            </p:childTnLst>
                          </p:cTn>
                        </p:par>
                        <p:par>
                          <p:cTn id="17" fill="hold">
                            <p:stCondLst>
                              <p:cond delay="1310"/>
                            </p:stCondLst>
                            <p:childTnLst>
                              <p:par>
                                <p:cTn id="18" presetID="47" presetClass="entr" presetSubtype="0" fill="hold" grpId="0"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750"/>
                                        <p:tgtEl>
                                          <p:spTgt spid="88"/>
                                        </p:tgtEl>
                                      </p:cBhvr>
                                    </p:animEffect>
                                    <p:anim calcmode="lin" valueType="num">
                                      <p:cBhvr>
                                        <p:cTn id="21" dur="750" fill="hold"/>
                                        <p:tgtEl>
                                          <p:spTgt spid="88"/>
                                        </p:tgtEl>
                                        <p:attrNameLst>
                                          <p:attrName>ppt_x</p:attrName>
                                        </p:attrNameLst>
                                      </p:cBhvr>
                                      <p:tavLst>
                                        <p:tav tm="0">
                                          <p:val>
                                            <p:strVal val="#ppt_x"/>
                                          </p:val>
                                        </p:tav>
                                        <p:tav tm="100000">
                                          <p:val>
                                            <p:strVal val="#ppt_x"/>
                                          </p:val>
                                        </p:tav>
                                      </p:tavLst>
                                    </p:anim>
                                    <p:anim calcmode="lin" valueType="num">
                                      <p:cBhvr>
                                        <p:cTn id="22" dur="75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rot="16200000">
            <a:off x="6879651" y="2940752"/>
            <a:ext cx="1117521" cy="965278"/>
          </a:xfrm>
          <a:prstGeom prst="hexagon">
            <a:avLst/>
          </a:prstGeom>
          <a:solidFill>
            <a:srgbClr val="00B0F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 name="六边形 3"/>
          <p:cNvSpPr/>
          <p:nvPr/>
        </p:nvSpPr>
        <p:spPr>
          <a:xfrm rot="16200000">
            <a:off x="6338587" y="1957291"/>
            <a:ext cx="1142824" cy="1075598"/>
          </a:xfrm>
          <a:prstGeom prst="hexagon">
            <a:avLst/>
          </a:prstGeom>
          <a:solidFill>
            <a:schemeClr val="accent1">
              <a:lumMod val="50000"/>
            </a:schemeClr>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pic>
        <p:nvPicPr>
          <p:cNvPr id="7" name="图片 6"/>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04127" y="3189417"/>
            <a:ext cx="452586" cy="452586"/>
          </a:xfrm>
          <a:prstGeom prst="rect">
            <a:avLst/>
          </a:prstGeom>
        </p:spPr>
      </p:pic>
      <p:pic>
        <p:nvPicPr>
          <p:cNvPr id="9" name="图片 8"/>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6684712" y="4172746"/>
            <a:ext cx="452586" cy="452586"/>
          </a:xfrm>
          <a:prstGeom prst="rect">
            <a:avLst/>
          </a:prstGeom>
        </p:spPr>
      </p:pic>
      <p:sp>
        <p:nvSpPr>
          <p:cNvPr id="12" name="六边形 11"/>
          <p:cNvSpPr/>
          <p:nvPr/>
        </p:nvSpPr>
        <p:spPr>
          <a:xfrm rot="16200000">
            <a:off x="7932900" y="3054373"/>
            <a:ext cx="1003565" cy="661679"/>
          </a:xfrm>
          <a:prstGeom prst="hexagon">
            <a:avLst/>
          </a:prstGeom>
          <a:solidFill>
            <a:schemeClr val="accent1">
              <a:lumMod val="50000"/>
            </a:schemeClr>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 name="六边形 13"/>
          <p:cNvSpPr/>
          <p:nvPr/>
        </p:nvSpPr>
        <p:spPr>
          <a:xfrm rot="16200000">
            <a:off x="7638394" y="2228804"/>
            <a:ext cx="695529" cy="880143"/>
          </a:xfrm>
          <a:prstGeom prst="hexagon">
            <a:avLst/>
          </a:prstGeom>
          <a:solidFill>
            <a:schemeClr val="accent1">
              <a:lumMod val="50000"/>
            </a:schemeClr>
          </a:solidFill>
          <a:ln w="15875"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9" name="TextBox 29"/>
          <p:cNvSpPr txBox="1"/>
          <p:nvPr/>
        </p:nvSpPr>
        <p:spPr>
          <a:xfrm>
            <a:off x="107544" y="1248999"/>
            <a:ext cx="8038391" cy="1492716"/>
          </a:xfrm>
          <a:prstGeom prst="rect">
            <a:avLst/>
          </a:prstGeom>
          <a:noFill/>
        </p:spPr>
        <p:txBody>
          <a:bodyPr wrap="square" rtlCol="0">
            <a:spAutoFit/>
          </a:bodyPr>
          <a:lstStyle/>
          <a:p>
            <a:pPr>
              <a:lnSpc>
                <a:spcPct val="130000"/>
              </a:lnSpc>
            </a:pPr>
            <a:r>
              <a:rPr lang="zh-CN" altLang="en-US" sz="1400" smtClean="0">
                <a:solidFill>
                  <a:schemeClr val="tx1">
                    <a:lumMod val="95000"/>
                    <a:lumOff val="5000"/>
                  </a:schemeClr>
                </a:solidFill>
                <a:latin typeface="微软雅黑" pitchFamily="34" charset="-122"/>
                <a:ea typeface="微软雅黑" pitchFamily="34" charset="-122"/>
              </a:rPr>
              <a:t>构造函数。</a:t>
            </a:r>
            <a:endParaRPr lang="en-US" altLang="zh-CN" sz="1400" smtClean="0">
              <a:solidFill>
                <a:schemeClr val="tx1">
                  <a:lumMod val="95000"/>
                  <a:lumOff val="5000"/>
                </a:schemeClr>
              </a:solidFill>
              <a:latin typeface="微软雅黑" pitchFamily="34" charset="-122"/>
              <a:ea typeface="微软雅黑" pitchFamily="34" charset="-122"/>
            </a:endParaRPr>
          </a:p>
          <a:p>
            <a:pPr>
              <a:lnSpc>
                <a:spcPct val="130000"/>
              </a:lnSpc>
            </a:pPr>
            <a:r>
              <a:rPr lang="en-US" altLang="zh-CN" sz="1400">
                <a:solidFill>
                  <a:schemeClr val="tx1">
                    <a:lumMod val="95000"/>
                    <a:lumOff val="5000"/>
                  </a:schemeClr>
                </a:solidFill>
                <a:latin typeface="微软雅黑" pitchFamily="34" charset="-122"/>
                <a:ea typeface="微软雅黑" pitchFamily="34" charset="-122"/>
              </a:rPr>
              <a:t>_this.transformControl = new THREE.TransformControls( _this.camera, </a:t>
            </a:r>
            <a:r>
              <a:rPr lang="en-US" altLang="zh-CN" sz="1400" smtClean="0">
                <a:solidFill>
                  <a:schemeClr val="tx1">
                    <a:lumMod val="95000"/>
                    <a:lumOff val="5000"/>
                  </a:schemeClr>
                </a:solidFill>
                <a:latin typeface="微软雅黑" pitchFamily="34" charset="-122"/>
                <a:ea typeface="微软雅黑" pitchFamily="34" charset="-122"/>
              </a:rPr>
              <a:t>    _</a:t>
            </a:r>
            <a:r>
              <a:rPr lang="en-US" altLang="zh-CN" sz="1400">
                <a:solidFill>
                  <a:schemeClr val="tx1">
                    <a:lumMod val="95000"/>
                    <a:lumOff val="5000"/>
                  </a:schemeClr>
                </a:solidFill>
                <a:latin typeface="微软雅黑" pitchFamily="34" charset="-122"/>
                <a:ea typeface="微软雅黑" pitchFamily="34" charset="-122"/>
              </a:rPr>
              <a:t>this.renderer.domElement );</a:t>
            </a:r>
          </a:p>
          <a:p>
            <a:pPr>
              <a:lnSpc>
                <a:spcPct val="130000"/>
              </a:lnSpc>
            </a:pPr>
            <a:r>
              <a:rPr lang="en-US" altLang="zh-CN" sz="1400">
                <a:solidFill>
                  <a:schemeClr val="tx1">
                    <a:lumMod val="95000"/>
                    <a:lumOff val="5000"/>
                  </a:schemeClr>
                </a:solidFill>
                <a:latin typeface="微软雅黑" pitchFamily="34" charset="-122"/>
                <a:ea typeface="微软雅黑" pitchFamily="34" charset="-122"/>
              </a:rPr>
              <a:t> </a:t>
            </a:r>
            <a:r>
              <a:rPr lang="en-US" altLang="zh-CN" sz="1400" smtClean="0">
                <a:solidFill>
                  <a:schemeClr val="tx1">
                    <a:lumMod val="95000"/>
                    <a:lumOff val="5000"/>
                  </a:schemeClr>
                </a:solidFill>
                <a:latin typeface="微软雅黑" pitchFamily="34" charset="-122"/>
                <a:ea typeface="微软雅黑" pitchFamily="34" charset="-122"/>
              </a:rPr>
              <a:t> </a:t>
            </a:r>
            <a:r>
              <a:rPr lang="en-US" altLang="zh-CN" sz="1400">
                <a:solidFill>
                  <a:schemeClr val="tx1">
                    <a:lumMod val="95000"/>
                    <a:lumOff val="5000"/>
                  </a:schemeClr>
                </a:solidFill>
                <a:latin typeface="微软雅黑" pitchFamily="34" charset="-122"/>
                <a:ea typeface="微软雅黑" pitchFamily="34" charset="-122"/>
              </a:rPr>
              <a:t>_this.transformControl.setMode( "scale" </a:t>
            </a:r>
            <a:r>
              <a:rPr lang="en-US" altLang="zh-CN" sz="1400" smtClean="0">
                <a:solidFill>
                  <a:schemeClr val="tx1">
                    <a:lumMod val="95000"/>
                    <a:lumOff val="5000"/>
                  </a:schemeClr>
                </a:solidFill>
                <a:latin typeface="微软雅黑" pitchFamily="34" charset="-122"/>
                <a:ea typeface="微软雅黑" pitchFamily="34" charset="-122"/>
              </a:rPr>
              <a:t>);</a:t>
            </a:r>
          </a:p>
          <a:p>
            <a:pPr>
              <a:lnSpc>
                <a:spcPct val="130000"/>
              </a:lnSpc>
            </a:pPr>
            <a:r>
              <a:rPr lang="en-US" altLang="zh-CN" sz="1400" smtClean="0">
                <a:solidFill>
                  <a:schemeClr val="tx1">
                    <a:lumMod val="95000"/>
                    <a:lumOff val="5000"/>
                  </a:schemeClr>
                </a:solidFill>
                <a:latin typeface="微软雅黑" pitchFamily="34" charset="-122"/>
                <a:ea typeface="微软雅黑" pitchFamily="34" charset="-122"/>
              </a:rPr>
              <a:t> </a:t>
            </a:r>
            <a:r>
              <a:rPr lang="en-US" altLang="zh-CN" sz="1400">
                <a:solidFill>
                  <a:schemeClr val="tx1">
                    <a:lumMod val="95000"/>
                    <a:lumOff val="5000"/>
                  </a:schemeClr>
                </a:solidFill>
                <a:latin typeface="微软雅黑" pitchFamily="34" charset="-122"/>
                <a:ea typeface="微软雅黑" pitchFamily="34" charset="-122"/>
              </a:rPr>
              <a:t>_this.scene.add( _this.transformControl )</a:t>
            </a:r>
          </a:p>
        </p:txBody>
      </p:sp>
      <p:sp>
        <p:nvSpPr>
          <p:cNvPr id="30" name="TextBox 108"/>
          <p:cNvSpPr txBox="1">
            <a:spLocks noChangeArrowheads="1"/>
          </p:cNvSpPr>
          <p:nvPr/>
        </p:nvSpPr>
        <p:spPr bwMode="auto">
          <a:xfrm>
            <a:off x="539552" y="267494"/>
            <a:ext cx="24499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solidFill>
                  <a:schemeClr val="tx1">
                    <a:lumMod val="85000"/>
                    <a:lumOff val="15000"/>
                  </a:schemeClr>
                </a:solidFill>
                <a:latin typeface="微软雅黑" pitchFamily="34" charset="-122"/>
                <a:ea typeface="微软雅黑" pitchFamily="34" charset="-122"/>
              </a:rPr>
              <a:t>TransformControls.js</a:t>
            </a:r>
            <a:endParaRPr lang="zh-CN" altLang="en-US">
              <a:solidFill>
                <a:schemeClr val="tx1">
                  <a:lumMod val="85000"/>
                  <a:lumOff val="15000"/>
                </a:schemeClr>
              </a:solidFill>
              <a:latin typeface="微软雅黑" pitchFamily="34" charset="-122"/>
              <a:ea typeface="微软雅黑" pitchFamily="34" charset="-122"/>
            </a:endParaRPr>
          </a:p>
        </p:txBody>
      </p:sp>
      <p:grpSp>
        <p:nvGrpSpPr>
          <p:cNvPr id="31" name="组合 30"/>
          <p:cNvGrpSpPr/>
          <p:nvPr/>
        </p:nvGrpSpPr>
        <p:grpSpPr>
          <a:xfrm>
            <a:off x="107544" y="245001"/>
            <a:ext cx="360000" cy="360000"/>
            <a:chOff x="1965186" y="1419622"/>
            <a:chExt cx="302558" cy="314067"/>
          </a:xfrm>
        </p:grpSpPr>
        <p:sp>
          <p:nvSpPr>
            <p:cNvPr id="32" name="矩形 31"/>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flipH="1">
            <a:off x="6911004" y="3170987"/>
            <a:ext cx="1110811" cy="461665"/>
          </a:xfrm>
          <a:prstGeom prst="rect">
            <a:avLst/>
          </a:prstGeom>
          <a:noFill/>
        </p:spPr>
        <p:txBody>
          <a:bodyPr wrap="square" rtlCol="0">
            <a:spAutoFit/>
          </a:bodyPr>
          <a:lstStyle/>
          <a:p>
            <a:r>
              <a:rPr lang="en-US" altLang="zh-CN" sz="1200">
                <a:solidFill>
                  <a:schemeClr val="tx1">
                    <a:lumMod val="85000"/>
                    <a:lumOff val="15000"/>
                  </a:schemeClr>
                </a:solidFill>
                <a:latin typeface="微软雅黑" pitchFamily="34" charset="-122"/>
                <a:ea typeface="微软雅黑" pitchFamily="34" charset="-122"/>
              </a:rPr>
              <a:t>TransformControls.js</a:t>
            </a:r>
            <a:endParaRPr lang="zh-CN" altLang="en-US" sz="1200">
              <a:solidFill>
                <a:schemeClr val="tx1">
                  <a:lumMod val="85000"/>
                  <a:lumOff val="15000"/>
                </a:schemeClr>
              </a:solidFill>
              <a:latin typeface="微软雅黑" pitchFamily="34" charset="-122"/>
              <a:ea typeface="微软雅黑" pitchFamily="34" charset="-122"/>
            </a:endParaRPr>
          </a:p>
        </p:txBody>
      </p:sp>
      <p:sp>
        <p:nvSpPr>
          <p:cNvPr id="36" name="TextBox 30"/>
          <p:cNvSpPr txBox="1"/>
          <p:nvPr/>
        </p:nvSpPr>
        <p:spPr>
          <a:xfrm>
            <a:off x="6341685" y="2321112"/>
            <a:ext cx="1005403" cy="338554"/>
          </a:xfrm>
          <a:prstGeom prst="rect">
            <a:avLst/>
          </a:prstGeom>
          <a:noFill/>
        </p:spPr>
        <p:txBody>
          <a:bodyPr wrap="none" rtlCol="0">
            <a:spAutoFit/>
          </a:bodyPr>
          <a:lstStyle/>
          <a:p>
            <a:r>
              <a:rPr lang="zh-CN" altLang="en-US" sz="1600" smtClean="0">
                <a:solidFill>
                  <a:schemeClr val="bg1"/>
                </a:solidFill>
                <a:latin typeface="微软雅黑" pitchFamily="34" charset="-122"/>
                <a:ea typeface="微软雅黑" pitchFamily="34" charset="-122"/>
              </a:rPr>
              <a:t>放大缩小</a:t>
            </a:r>
            <a:endParaRPr lang="zh-CN" altLang="en-US" sz="1600">
              <a:solidFill>
                <a:schemeClr val="bg1"/>
              </a:solidFill>
              <a:latin typeface="微软雅黑" pitchFamily="34" charset="-122"/>
              <a:ea typeface="微软雅黑" pitchFamily="34" charset="-122"/>
            </a:endParaRPr>
          </a:p>
        </p:txBody>
      </p:sp>
      <p:sp>
        <p:nvSpPr>
          <p:cNvPr id="37" name="TextBox 30"/>
          <p:cNvSpPr txBox="1"/>
          <p:nvPr/>
        </p:nvSpPr>
        <p:spPr>
          <a:xfrm>
            <a:off x="7703019" y="2527980"/>
            <a:ext cx="595035" cy="338554"/>
          </a:xfrm>
          <a:prstGeom prst="rect">
            <a:avLst/>
          </a:prstGeom>
          <a:noFill/>
        </p:spPr>
        <p:txBody>
          <a:bodyPr wrap="none" rtlCol="0">
            <a:spAutoFit/>
          </a:bodyPr>
          <a:lstStyle/>
          <a:p>
            <a:r>
              <a:rPr lang="zh-CN" altLang="en-US" sz="1600">
                <a:solidFill>
                  <a:schemeClr val="bg1"/>
                </a:solidFill>
                <a:latin typeface="微软雅黑" pitchFamily="34" charset="-122"/>
                <a:ea typeface="微软雅黑" pitchFamily="34" charset="-122"/>
              </a:rPr>
              <a:t>旋转</a:t>
            </a:r>
          </a:p>
        </p:txBody>
      </p:sp>
      <p:sp>
        <p:nvSpPr>
          <p:cNvPr id="38" name="TextBox 30"/>
          <p:cNvSpPr txBox="1"/>
          <p:nvPr/>
        </p:nvSpPr>
        <p:spPr>
          <a:xfrm>
            <a:off x="8289211" y="3092824"/>
            <a:ext cx="215412" cy="584775"/>
          </a:xfrm>
          <a:prstGeom prst="rect">
            <a:avLst/>
          </a:prstGeom>
          <a:noFill/>
        </p:spPr>
        <p:txBody>
          <a:bodyPr wrap="square" rtlCol="0">
            <a:spAutoFit/>
          </a:bodyPr>
          <a:lstStyle/>
          <a:p>
            <a:r>
              <a:rPr lang="zh-CN" altLang="en-US" sz="1600">
                <a:solidFill>
                  <a:schemeClr val="bg1"/>
                </a:solidFill>
                <a:latin typeface="微软雅黑" pitchFamily="34" charset="-122"/>
                <a:ea typeface="微软雅黑" pitchFamily="34" charset="-122"/>
              </a:rPr>
              <a:t>移动</a:t>
            </a:r>
          </a:p>
        </p:txBody>
      </p:sp>
      <p:sp>
        <p:nvSpPr>
          <p:cNvPr id="39" name="TextBox 30"/>
          <p:cNvSpPr txBox="1"/>
          <p:nvPr/>
        </p:nvSpPr>
        <p:spPr>
          <a:xfrm>
            <a:off x="7780037" y="4187347"/>
            <a:ext cx="595035" cy="338554"/>
          </a:xfrm>
          <a:prstGeom prst="rect">
            <a:avLst/>
          </a:prstGeom>
          <a:noFill/>
        </p:spPr>
        <p:txBody>
          <a:bodyPr wrap="none" rtlCol="0">
            <a:spAutoFit/>
          </a:bodyPr>
          <a:lstStyle/>
          <a:p>
            <a:r>
              <a:rPr lang="zh-CN" altLang="en-US" sz="1600">
                <a:solidFill>
                  <a:schemeClr val="bg1"/>
                </a:solidFill>
                <a:latin typeface="微软雅黑" pitchFamily="34" charset="-122"/>
                <a:ea typeface="微软雅黑" pitchFamily="34" charset="-122"/>
              </a:rPr>
              <a:t>旋转</a:t>
            </a:r>
          </a:p>
        </p:txBody>
      </p:sp>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7836" y="2832423"/>
            <a:ext cx="1831877" cy="1652385"/>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590" y="2843350"/>
            <a:ext cx="1818787" cy="1600782"/>
          </a:xfrm>
          <a:prstGeom prst="rect">
            <a:avLst/>
          </a:prstGeom>
        </p:spPr>
      </p:pic>
      <p:pic>
        <p:nvPicPr>
          <p:cNvPr id="43" name="图片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149" y="2864630"/>
            <a:ext cx="2077154" cy="1579502"/>
          </a:xfrm>
          <a:prstGeom prst="rect">
            <a:avLst/>
          </a:prstGeom>
        </p:spPr>
      </p:pic>
    </p:spTree>
    <p:extLst>
      <p:ext uri="{BB962C8B-B14F-4D97-AF65-F5344CB8AC3E}">
        <p14:creationId xmlns:p14="http://schemas.microsoft.com/office/powerpoint/2010/main" val="1234362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350" fill="hold"/>
                                        <p:tgtEl>
                                          <p:spTgt spid="31"/>
                                        </p:tgtEl>
                                        <p:attrNameLst>
                                          <p:attrName>ppt_w</p:attrName>
                                        </p:attrNameLst>
                                      </p:cBhvr>
                                      <p:tavLst>
                                        <p:tav tm="0">
                                          <p:val>
                                            <p:fltVal val="0"/>
                                          </p:val>
                                        </p:tav>
                                        <p:tav tm="100000">
                                          <p:val>
                                            <p:strVal val="#ppt_w"/>
                                          </p:val>
                                        </p:tav>
                                      </p:tavLst>
                                    </p:anim>
                                    <p:anim calcmode="lin" valueType="num">
                                      <p:cBhvr>
                                        <p:cTn id="8" dur="350" fill="hold"/>
                                        <p:tgtEl>
                                          <p:spTgt spid="31"/>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0"/>
                                        </p:tgtEl>
                                        <p:attrNameLst>
                                          <p:attrName>style.visibility</p:attrName>
                                        </p:attrNameLst>
                                      </p:cBhvr>
                                      <p:to>
                                        <p:strVal val="visible"/>
                                      </p:to>
                                    </p:set>
                                    <p:anim calcmode="lin" valueType="num">
                                      <p:cBhvr>
                                        <p:cTn id="12" dur="4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0"/>
                                        </p:tgtEl>
                                        <p:attrNameLst>
                                          <p:attrName>ppt_y</p:attrName>
                                        </p:attrNameLst>
                                      </p:cBhvr>
                                      <p:tavLst>
                                        <p:tav tm="0">
                                          <p:val>
                                            <p:strVal val="#ppt_y"/>
                                          </p:val>
                                        </p:tav>
                                        <p:tav tm="100000">
                                          <p:val>
                                            <p:strVal val="#ppt_y"/>
                                          </p:val>
                                        </p:tav>
                                      </p:tavLst>
                                    </p:anim>
                                    <p:anim calcmode="lin" valueType="num">
                                      <p:cBhvr>
                                        <p:cTn id="14" dur="4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400" fill="hold"/>
                                        <p:tgtEl>
                                          <p:spTgt spid="36"/>
                                        </p:tgtEl>
                                        <p:attrNameLst>
                                          <p:attrName>ppt_x</p:attrName>
                                        </p:attrNameLst>
                                      </p:cBhvr>
                                      <p:tavLst>
                                        <p:tav tm="0">
                                          <p:val>
                                            <p:strVal val="0-#ppt_w/2"/>
                                          </p:val>
                                        </p:tav>
                                        <p:tav tm="100000">
                                          <p:val>
                                            <p:strVal val="#ppt_x"/>
                                          </p:val>
                                        </p:tav>
                                      </p:tavLst>
                                    </p:anim>
                                    <p:anim calcmode="lin" valueType="num">
                                      <p:cBhvr additive="base">
                                        <p:cTn id="49" dur="4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400" fill="hold"/>
                                        <p:tgtEl>
                                          <p:spTgt spid="37"/>
                                        </p:tgtEl>
                                        <p:attrNameLst>
                                          <p:attrName>ppt_x</p:attrName>
                                        </p:attrNameLst>
                                      </p:cBhvr>
                                      <p:tavLst>
                                        <p:tav tm="0">
                                          <p:val>
                                            <p:strVal val="0-#ppt_w/2"/>
                                          </p:val>
                                        </p:tav>
                                        <p:tav tm="100000">
                                          <p:val>
                                            <p:strVal val="#ppt_x"/>
                                          </p:val>
                                        </p:tav>
                                      </p:tavLst>
                                    </p:anim>
                                    <p:anim calcmode="lin" valueType="num">
                                      <p:cBhvr additive="base">
                                        <p:cTn id="55" dur="4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400" fill="hold"/>
                                        <p:tgtEl>
                                          <p:spTgt spid="38"/>
                                        </p:tgtEl>
                                        <p:attrNameLst>
                                          <p:attrName>ppt_x</p:attrName>
                                        </p:attrNameLst>
                                      </p:cBhvr>
                                      <p:tavLst>
                                        <p:tav tm="0">
                                          <p:val>
                                            <p:strVal val="0-#ppt_w/2"/>
                                          </p:val>
                                        </p:tav>
                                        <p:tav tm="100000">
                                          <p:val>
                                            <p:strVal val="#ppt_x"/>
                                          </p:val>
                                        </p:tav>
                                      </p:tavLst>
                                    </p:anim>
                                    <p:anim calcmode="lin" valueType="num">
                                      <p:cBhvr additive="base">
                                        <p:cTn id="61" dur="4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400" fill="hold"/>
                                        <p:tgtEl>
                                          <p:spTgt spid="39"/>
                                        </p:tgtEl>
                                        <p:attrNameLst>
                                          <p:attrName>ppt_x</p:attrName>
                                        </p:attrNameLst>
                                      </p:cBhvr>
                                      <p:tavLst>
                                        <p:tav tm="0">
                                          <p:val>
                                            <p:strVal val="0-#ppt_w/2"/>
                                          </p:val>
                                        </p:tav>
                                        <p:tav tm="100000">
                                          <p:val>
                                            <p:strVal val="#ppt_x"/>
                                          </p:val>
                                        </p:tav>
                                      </p:tavLst>
                                    </p:anim>
                                    <p:anim calcmode="lin" valueType="num">
                                      <p:cBhvr additive="base">
                                        <p:cTn id="67" dur="4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2" grpId="0" animBg="1"/>
      <p:bldP spid="14" grpId="0" animBg="1"/>
      <p:bldP spid="29" grpId="0"/>
      <p:bldP spid="30" grpId="0"/>
      <p:bldP spid="36" grpId="0"/>
      <p:bldP spid="37" grpId="0"/>
      <p:bldP spid="38"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7544" y="51470"/>
            <a:ext cx="4155862" cy="4989090"/>
            <a:chOff x="839089" y="1016488"/>
            <a:chExt cx="4688114" cy="4876868"/>
          </a:xfrm>
        </p:grpSpPr>
        <p:grpSp>
          <p:nvGrpSpPr>
            <p:cNvPr id="3" name="组合 2"/>
            <p:cNvGrpSpPr/>
            <p:nvPr/>
          </p:nvGrpSpPr>
          <p:grpSpPr>
            <a:xfrm rot="21302113">
              <a:off x="2283991" y="1016488"/>
              <a:ext cx="1527027" cy="1519242"/>
              <a:chOff x="3094034" y="1143064"/>
              <a:chExt cx="1787764" cy="1778651"/>
            </a:xfrm>
          </p:grpSpPr>
          <p:cxnSp>
            <p:nvCxnSpPr>
              <p:cNvPr id="5" name="直接连接符 4"/>
              <p:cNvCxnSpPr>
                <a:endCxn id="7" idx="3"/>
              </p:cNvCxnSpPr>
              <p:nvPr/>
            </p:nvCxnSpPr>
            <p:spPr>
              <a:xfrm rot="297887" flipV="1">
                <a:off x="3094034" y="2229872"/>
                <a:ext cx="844287" cy="600510"/>
              </a:xfrm>
              <a:prstGeom prst="line">
                <a:avLst/>
              </a:prstGeom>
              <a:noFill/>
              <a:ln w="9525" cap="flat">
                <a:gradFill>
                  <a:gsLst>
                    <a:gs pos="100000">
                      <a:srgbClr val="3A3A3A"/>
                    </a:gs>
                    <a:gs pos="29000">
                      <a:srgbClr val="3A3A3A"/>
                    </a:gs>
                  </a:gsLst>
                  <a:lin ang="5400000" scaled="1"/>
                </a:gradFill>
                <a:prstDash val="solid"/>
                <a:miter lim="400000"/>
              </a:ln>
              <a:effectLst/>
            </p:spPr>
            <p:style>
              <a:lnRef idx="0">
                <a:scrgbClr r="0" g="0" b="0"/>
              </a:lnRef>
              <a:fillRef idx="0">
                <a:scrgbClr r="0" g="0" b="0"/>
              </a:fillRef>
              <a:effectRef idx="0">
                <a:scrgbClr r="0" g="0" b="0"/>
              </a:effectRef>
              <a:fontRef idx="none"/>
            </p:style>
          </p:cxnSp>
          <p:cxnSp>
            <p:nvCxnSpPr>
              <p:cNvPr id="6" name="直接连接符 5"/>
              <p:cNvCxnSpPr>
                <a:stCxn id="7" idx="5"/>
              </p:cNvCxnSpPr>
              <p:nvPr/>
            </p:nvCxnSpPr>
            <p:spPr>
              <a:xfrm rot="297887">
                <a:off x="4139781" y="2298471"/>
                <a:ext cx="742017" cy="623244"/>
              </a:xfrm>
              <a:prstGeom prst="line">
                <a:avLst/>
              </a:prstGeom>
              <a:noFill/>
              <a:ln w="9525" cap="flat">
                <a:gradFill>
                  <a:gsLst>
                    <a:gs pos="100000">
                      <a:srgbClr val="3A3A3A"/>
                    </a:gs>
                    <a:gs pos="29000">
                      <a:srgbClr val="3A3A3A"/>
                    </a:gs>
                  </a:gsLst>
                  <a:lin ang="5400000" scaled="1"/>
                </a:gradFill>
                <a:prstDash val="solid"/>
                <a:miter lim="400000"/>
              </a:ln>
              <a:effectLst/>
            </p:spPr>
            <p:style>
              <a:lnRef idx="0">
                <a:scrgbClr r="0" g="0" b="0"/>
              </a:lnRef>
              <a:fillRef idx="0">
                <a:scrgbClr r="0" g="0" b="0"/>
              </a:fillRef>
              <a:effectRef idx="0">
                <a:scrgbClr r="0" g="0" b="0"/>
              </a:effectRef>
              <a:fontRef idx="none"/>
            </p:style>
          </p:cxnSp>
          <p:sp>
            <p:nvSpPr>
              <p:cNvPr id="7" name="椭圆 6"/>
              <p:cNvSpPr/>
              <p:nvPr/>
            </p:nvSpPr>
            <p:spPr>
              <a:xfrm>
                <a:off x="3920179" y="1143064"/>
                <a:ext cx="290506" cy="1317397"/>
              </a:xfrm>
              <a:prstGeom prst="ellipse">
                <a:avLst/>
              </a:prstGeom>
              <a:solidFill>
                <a:srgbClr val="414455"/>
              </a:solidFill>
              <a:scene3d>
                <a:camera prst="orthographicFront"/>
                <a:lightRig rig="threePt" dir="t"/>
              </a:scene3d>
              <a:sp3d>
                <a:bevelT w="152400" h="50800" prst="softRound"/>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sz="3300">
                  <a:latin typeface="Nexa Light" panose="02000000000000000000" pitchFamily="50" charset="0"/>
                </a:endParaRPr>
              </a:p>
            </p:txBody>
          </p:sp>
        </p:grpSp>
        <p:sp>
          <p:nvSpPr>
            <p:cNvPr id="4" name="矩形 3"/>
            <p:cNvSpPr/>
            <p:nvPr/>
          </p:nvSpPr>
          <p:spPr>
            <a:xfrm>
              <a:off x="839089" y="2464244"/>
              <a:ext cx="4688114" cy="3429112"/>
            </a:xfrm>
            <a:prstGeom prst="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701267" y="1737587"/>
            <a:ext cx="3119291" cy="509370"/>
          </a:xfrm>
          <a:prstGeom prst="rect">
            <a:avLst/>
          </a:prstGeom>
          <a:noFill/>
        </p:spPr>
        <p:txBody>
          <a:bodyPr wrap="square" lIns="68580" tIns="34290" rIns="68580" bIns="34290">
            <a:spAutoFit/>
          </a:bodyPr>
          <a:lstStyle/>
          <a:p>
            <a:pPr>
              <a:lnSpc>
                <a:spcPct val="130000"/>
              </a:lnSpc>
            </a:pPr>
            <a:r>
              <a:rPr lang="en-US" altLang="zh-CN" sz="1100" smtClean="0">
                <a:solidFill>
                  <a:schemeClr val="bg1"/>
                </a:solidFill>
                <a:latin typeface="微软雅黑" pitchFamily="34" charset="-122"/>
                <a:ea typeface="微软雅黑" pitchFamily="34" charset="-122"/>
              </a:rPr>
              <a:t>ThreeBSP.js</a:t>
            </a:r>
            <a:r>
              <a:rPr lang="zh-CN" altLang="en-US" sz="1100" smtClean="0">
                <a:solidFill>
                  <a:schemeClr val="bg1"/>
                </a:solidFill>
                <a:latin typeface="微软雅黑" pitchFamily="34" charset="-122"/>
                <a:ea typeface="微软雅黑" pitchFamily="34" charset="-122"/>
              </a:rPr>
              <a:t>该插件主要是用来给给模型进行布尔运算</a:t>
            </a:r>
            <a:endParaRPr lang="en-US" altLang="zh-CN" sz="1100">
              <a:solidFill>
                <a:schemeClr val="bg1"/>
              </a:solidFill>
              <a:latin typeface="微软雅黑" pitchFamily="34" charset="-122"/>
              <a:ea typeface="微软雅黑" pitchFamily="34" charset="-122"/>
            </a:endParaRPr>
          </a:p>
        </p:txBody>
      </p:sp>
      <p:grpSp>
        <p:nvGrpSpPr>
          <p:cNvPr id="10" name="组合 9"/>
          <p:cNvGrpSpPr/>
          <p:nvPr/>
        </p:nvGrpSpPr>
        <p:grpSpPr>
          <a:xfrm>
            <a:off x="5283788" y="1011515"/>
            <a:ext cx="2600580" cy="2854971"/>
            <a:chOff x="6502470" y="1193868"/>
            <a:chExt cx="3467440" cy="3806628"/>
          </a:xfrm>
        </p:grpSpPr>
        <p:grpSp>
          <p:nvGrpSpPr>
            <p:cNvPr id="11" name="组合 10"/>
            <p:cNvGrpSpPr/>
            <p:nvPr/>
          </p:nvGrpSpPr>
          <p:grpSpPr>
            <a:xfrm rot="21302113">
              <a:off x="7505191" y="1193868"/>
              <a:ext cx="1248431" cy="1344851"/>
              <a:chOff x="3089536" y="996074"/>
              <a:chExt cx="1787762" cy="1925836"/>
            </a:xfrm>
          </p:grpSpPr>
          <p:cxnSp>
            <p:nvCxnSpPr>
              <p:cNvPr id="13" name="直接连接符 12"/>
              <p:cNvCxnSpPr>
                <a:endCxn id="15" idx="3"/>
              </p:cNvCxnSpPr>
              <p:nvPr/>
            </p:nvCxnSpPr>
            <p:spPr>
              <a:xfrm rot="297887" flipV="1">
                <a:off x="3089536" y="2333618"/>
                <a:ext cx="853285" cy="496958"/>
              </a:xfrm>
              <a:prstGeom prst="line">
                <a:avLst/>
              </a:prstGeom>
              <a:noFill/>
              <a:ln w="9525" cap="flat">
                <a:gradFill>
                  <a:gsLst>
                    <a:gs pos="100000">
                      <a:srgbClr val="3A3A3A"/>
                    </a:gs>
                    <a:gs pos="29000">
                      <a:srgbClr val="3A3A3A"/>
                    </a:gs>
                  </a:gsLst>
                  <a:lin ang="5400000" scaled="1"/>
                </a:gradFill>
                <a:prstDash val="solid"/>
                <a:miter lim="400000"/>
              </a:ln>
              <a:effectLst/>
            </p:spPr>
            <p:style>
              <a:lnRef idx="0">
                <a:scrgbClr r="0" g="0" b="0"/>
              </a:lnRef>
              <a:fillRef idx="0">
                <a:scrgbClr r="0" g="0" b="0"/>
              </a:fillRef>
              <a:effectRef idx="0">
                <a:scrgbClr r="0" g="0" b="0"/>
              </a:effectRef>
              <a:fontRef idx="none"/>
            </p:style>
          </p:cxnSp>
          <p:cxnSp>
            <p:nvCxnSpPr>
              <p:cNvPr id="14" name="直接连接符 13"/>
              <p:cNvCxnSpPr>
                <a:stCxn id="15" idx="5"/>
              </p:cNvCxnSpPr>
              <p:nvPr/>
            </p:nvCxnSpPr>
            <p:spPr>
              <a:xfrm rot="297887">
                <a:off x="4144279" y="2402217"/>
                <a:ext cx="733019" cy="519693"/>
              </a:xfrm>
              <a:prstGeom prst="line">
                <a:avLst/>
              </a:prstGeom>
              <a:noFill/>
              <a:ln w="9525" cap="flat">
                <a:gradFill>
                  <a:gsLst>
                    <a:gs pos="100000">
                      <a:srgbClr val="3A3A3A"/>
                    </a:gs>
                    <a:gs pos="29000">
                      <a:srgbClr val="3A3A3A"/>
                    </a:gs>
                  </a:gsLst>
                  <a:lin ang="5400000" scaled="1"/>
                </a:gradFill>
                <a:prstDash val="solid"/>
                <a:miter lim="400000"/>
              </a:ln>
              <a:effectLst/>
            </p:spPr>
            <p:style>
              <a:lnRef idx="0">
                <a:scrgbClr r="0" g="0" b="0"/>
              </a:lnRef>
              <a:fillRef idx="0">
                <a:scrgbClr r="0" g="0" b="0"/>
              </a:fillRef>
              <a:effectRef idx="0">
                <a:scrgbClr r="0" g="0" b="0"/>
              </a:effectRef>
              <a:fontRef idx="none"/>
            </p:style>
          </p:cxnSp>
          <p:sp>
            <p:nvSpPr>
              <p:cNvPr id="15" name="椭圆 14"/>
              <p:cNvSpPr/>
              <p:nvPr/>
            </p:nvSpPr>
            <p:spPr>
              <a:xfrm>
                <a:off x="3920179" y="996074"/>
                <a:ext cx="290507" cy="1611380"/>
              </a:xfrm>
              <a:prstGeom prst="ellipse">
                <a:avLst/>
              </a:prstGeom>
              <a:solidFill>
                <a:srgbClr val="414455"/>
              </a:solidFill>
              <a:scene3d>
                <a:camera prst="orthographicFront"/>
                <a:lightRig rig="threePt" dir="t"/>
              </a:scene3d>
              <a:sp3d>
                <a:bevelT w="152400" h="50800" prst="softRound"/>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sz="3300">
                  <a:latin typeface="Nexa Light" panose="02000000000000000000" pitchFamily="50" charset="0"/>
                </a:endParaRPr>
              </a:p>
            </p:txBody>
          </p:sp>
        </p:grpSp>
        <p:sp>
          <p:nvSpPr>
            <p:cNvPr id="12" name="矩形 11"/>
            <p:cNvSpPr/>
            <p:nvPr/>
          </p:nvSpPr>
          <p:spPr>
            <a:xfrm>
              <a:off x="6502470" y="2464244"/>
              <a:ext cx="3467440" cy="2536252"/>
            </a:xfrm>
            <a:prstGeom prst="rect">
              <a:avLst/>
            </a:prstGeom>
            <a:solidFill>
              <a:srgbClr val="00B0F0"/>
            </a:solidFill>
            <a:ln>
              <a:solidFill>
                <a:srgbClr val="41445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5433794" y="2235651"/>
            <a:ext cx="2300568" cy="1829732"/>
          </a:xfrm>
          <a:prstGeom prst="rect">
            <a:avLst/>
          </a:prstGeom>
          <a:noFill/>
        </p:spPr>
        <p:txBody>
          <a:bodyPr wrap="square" lIns="68580" tIns="34290" rIns="68580" bIns="34290">
            <a:spAutoFit/>
          </a:bodyPr>
          <a:lstStyle/>
          <a:p>
            <a:pPr marL="171450" indent="-171450">
              <a:lnSpc>
                <a:spcPct val="130000"/>
              </a:lnSpc>
              <a:buFont typeface="Wingdings" panose="05000000000000000000" pitchFamily="2" charset="2"/>
              <a:buChar char="l"/>
            </a:pPr>
            <a:r>
              <a:rPr lang="en-US" altLang="zh-CN" sz="1100" smtClean="0">
                <a:solidFill>
                  <a:schemeClr val="bg1"/>
                </a:solidFill>
                <a:latin typeface="微软雅黑" pitchFamily="34" charset="-122"/>
                <a:ea typeface="微软雅黑" pitchFamily="34" charset="-122"/>
              </a:rPr>
              <a:t>Tween.js</a:t>
            </a:r>
            <a:r>
              <a:rPr lang="zh-CN" altLang="en-US" sz="1100" smtClean="0">
                <a:solidFill>
                  <a:schemeClr val="bg1"/>
                </a:solidFill>
                <a:latin typeface="微软雅黑" pitchFamily="34" charset="-122"/>
                <a:ea typeface="微软雅黑" pitchFamily="34" charset="-122"/>
              </a:rPr>
              <a:t>该插件主要作用是让导入的模型动起来。</a:t>
            </a:r>
            <a:endParaRPr lang="en-US" altLang="zh-CN" sz="1100" smtClean="0">
              <a:solidFill>
                <a:schemeClr val="bg1"/>
              </a:solidFill>
              <a:latin typeface="微软雅黑" pitchFamily="34" charset="-122"/>
              <a:ea typeface="微软雅黑" pitchFamily="34" charset="-122"/>
            </a:endParaRPr>
          </a:p>
          <a:p>
            <a:pPr marL="171450" indent="-171450">
              <a:lnSpc>
                <a:spcPct val="130000"/>
              </a:lnSpc>
              <a:buFont typeface="Wingdings" panose="05000000000000000000" pitchFamily="2" charset="2"/>
              <a:buChar char="l"/>
            </a:pPr>
            <a:r>
              <a:rPr lang="en-US" altLang="zh-CN" sz="1100" smtClean="0">
                <a:solidFill>
                  <a:schemeClr val="bg1"/>
                </a:solidFill>
                <a:latin typeface="微软雅黑" pitchFamily="34" charset="-122"/>
                <a:ea typeface="微软雅黑" pitchFamily="34" charset="-122"/>
              </a:rPr>
              <a:t>THREEx.WindowResize.js</a:t>
            </a:r>
            <a:r>
              <a:rPr lang="zh-CN" altLang="en-US" sz="1100" smtClean="0">
                <a:solidFill>
                  <a:schemeClr val="bg1"/>
                </a:solidFill>
                <a:latin typeface="微软雅黑" pitchFamily="34" charset="-122"/>
                <a:ea typeface="微软雅黑" pitchFamily="34" charset="-122"/>
              </a:rPr>
              <a:t>窗口监听。</a:t>
            </a:r>
            <a:endParaRPr lang="en-US" altLang="zh-CN" sz="1100" smtClean="0">
              <a:solidFill>
                <a:schemeClr val="bg1"/>
              </a:solidFill>
              <a:latin typeface="微软雅黑" pitchFamily="34" charset="-122"/>
              <a:ea typeface="微软雅黑" pitchFamily="34" charset="-122"/>
            </a:endParaRPr>
          </a:p>
          <a:p>
            <a:pPr marL="171450" indent="-171450">
              <a:lnSpc>
                <a:spcPct val="130000"/>
              </a:lnSpc>
              <a:buFont typeface="Wingdings" panose="05000000000000000000" pitchFamily="2" charset="2"/>
              <a:buChar char="l"/>
            </a:pPr>
            <a:r>
              <a:rPr lang="en-US" altLang="zh-CN" sz="1100" smtClean="0">
                <a:solidFill>
                  <a:schemeClr val="bg1"/>
                </a:solidFill>
                <a:latin typeface="微软雅黑" pitchFamily="34" charset="-122"/>
                <a:ea typeface="微软雅黑" pitchFamily="34" charset="-122"/>
              </a:rPr>
              <a:t>TextBufferGeometry.js</a:t>
            </a:r>
            <a:r>
              <a:rPr lang="zh-CN" altLang="en-US" sz="1100" smtClean="0">
                <a:solidFill>
                  <a:schemeClr val="bg1"/>
                </a:solidFill>
                <a:latin typeface="微软雅黑" pitchFamily="34" charset="-122"/>
                <a:ea typeface="微软雅黑" pitchFamily="34" charset="-122"/>
              </a:rPr>
              <a:t>生成</a:t>
            </a:r>
            <a:r>
              <a:rPr lang="en-US" altLang="zh-CN" sz="1100" smtClean="0">
                <a:solidFill>
                  <a:schemeClr val="bg1"/>
                </a:solidFill>
                <a:latin typeface="微软雅黑" pitchFamily="34" charset="-122"/>
                <a:ea typeface="微软雅黑" pitchFamily="34" charset="-122"/>
              </a:rPr>
              <a:t>3d</a:t>
            </a:r>
            <a:r>
              <a:rPr lang="zh-CN" altLang="en-US" sz="1100" smtClean="0">
                <a:solidFill>
                  <a:schemeClr val="bg1"/>
                </a:solidFill>
                <a:latin typeface="微软雅黑" pitchFamily="34" charset="-122"/>
                <a:ea typeface="微软雅黑" pitchFamily="34" charset="-122"/>
              </a:rPr>
              <a:t>字体</a:t>
            </a:r>
            <a:endParaRPr lang="en-US" altLang="zh-CN" sz="1100">
              <a:solidFill>
                <a:schemeClr val="bg1"/>
              </a:solidFill>
              <a:latin typeface="微软雅黑" pitchFamily="34" charset="-122"/>
              <a:ea typeface="微软雅黑" pitchFamily="34" charset="-122"/>
            </a:endParaRPr>
          </a:p>
          <a:p>
            <a:pPr marL="171450" indent="-171450">
              <a:lnSpc>
                <a:spcPct val="130000"/>
              </a:lnSpc>
              <a:buFont typeface="Wingdings" panose="05000000000000000000" pitchFamily="2" charset="2"/>
              <a:buChar char="l"/>
            </a:pPr>
            <a:endParaRPr lang="en-US" altLang="zh-CN" sz="1100" smtClean="0">
              <a:solidFill>
                <a:schemeClr val="bg1"/>
              </a:solidFill>
              <a:latin typeface="微软雅黑" pitchFamily="34" charset="-122"/>
              <a:ea typeface="微软雅黑" pitchFamily="34" charset="-122"/>
            </a:endParaRPr>
          </a:p>
          <a:p>
            <a:pPr>
              <a:lnSpc>
                <a:spcPct val="130000"/>
              </a:lnSpc>
            </a:pPr>
            <a:endParaRPr lang="en-US" altLang="zh-CN" sz="1100">
              <a:solidFill>
                <a:schemeClr val="bg1"/>
              </a:solidFill>
              <a:latin typeface="微软雅黑" pitchFamily="34" charset="-122"/>
              <a:ea typeface="微软雅黑" pitchFamily="34" charset="-122"/>
            </a:endParaRPr>
          </a:p>
        </p:txBody>
      </p:sp>
      <p:sp>
        <p:nvSpPr>
          <p:cNvPr id="17"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chemeClr val="tx1">
                    <a:lumMod val="85000"/>
                    <a:lumOff val="15000"/>
                  </a:schemeClr>
                </a:solidFill>
                <a:latin typeface="微软雅黑" pitchFamily="34" charset="-122"/>
                <a:ea typeface="微软雅黑" pitchFamily="34" charset="-122"/>
              </a:rPr>
              <a:t>一点补充</a:t>
            </a:r>
          </a:p>
        </p:txBody>
      </p:sp>
      <p:grpSp>
        <p:nvGrpSpPr>
          <p:cNvPr id="18" name="组合 17"/>
          <p:cNvGrpSpPr/>
          <p:nvPr/>
        </p:nvGrpSpPr>
        <p:grpSpPr>
          <a:xfrm>
            <a:off x="107544" y="245001"/>
            <a:ext cx="360000" cy="360000"/>
            <a:chOff x="1965186" y="1419622"/>
            <a:chExt cx="302558" cy="314067"/>
          </a:xfrm>
        </p:grpSpPr>
        <p:sp>
          <p:nvSpPr>
            <p:cNvPr id="19" name="矩形 1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813" y="2323841"/>
            <a:ext cx="918573" cy="866774"/>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114" y="2112553"/>
            <a:ext cx="950911" cy="1252697"/>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8781" y="2164072"/>
            <a:ext cx="1073528" cy="1170024"/>
          </a:xfrm>
          <a:prstGeom prst="rect">
            <a:avLst/>
          </a:prstGeom>
        </p:spPr>
      </p:pic>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1162" y="3699489"/>
            <a:ext cx="1314633" cy="1267002"/>
          </a:xfrm>
          <a:prstGeom prst="rect">
            <a:avLst/>
          </a:prstGeom>
        </p:spPr>
      </p:pic>
      <p:sp>
        <p:nvSpPr>
          <p:cNvPr id="28" name="矩形 27"/>
          <p:cNvSpPr/>
          <p:nvPr/>
        </p:nvSpPr>
        <p:spPr>
          <a:xfrm>
            <a:off x="2293885" y="3335981"/>
            <a:ext cx="543739" cy="307777"/>
          </a:xfrm>
          <a:prstGeom prst="rect">
            <a:avLst/>
          </a:prstGeom>
        </p:spPr>
        <p:txBody>
          <a:bodyPr wrap="none">
            <a:spAutoFit/>
          </a:bodyPr>
          <a:lstStyle/>
          <a:p>
            <a:r>
              <a:rPr lang="zh-CN" altLang="en-US" sz="1400" smtClean="0">
                <a:solidFill>
                  <a:schemeClr val="bg1"/>
                </a:solidFill>
                <a:latin typeface="微软雅黑" pitchFamily="34" charset="-122"/>
                <a:ea typeface="微软雅黑" pitchFamily="34" charset="-122"/>
              </a:rPr>
              <a:t>相减</a:t>
            </a:r>
            <a:endParaRPr lang="zh-CN" altLang="en-US" sz="1400">
              <a:solidFill>
                <a:schemeClr val="bg1"/>
              </a:solidFill>
              <a:latin typeface="微软雅黑" pitchFamily="34" charset="-122"/>
              <a:ea typeface="微软雅黑" pitchFamily="34" charset="-122"/>
            </a:endParaRPr>
          </a:p>
        </p:txBody>
      </p:sp>
      <p:sp>
        <p:nvSpPr>
          <p:cNvPr id="29" name="矩形 28"/>
          <p:cNvSpPr/>
          <p:nvPr/>
        </p:nvSpPr>
        <p:spPr>
          <a:xfrm>
            <a:off x="3567947" y="3335981"/>
            <a:ext cx="543739" cy="307777"/>
          </a:xfrm>
          <a:prstGeom prst="rect">
            <a:avLst/>
          </a:prstGeom>
        </p:spPr>
        <p:txBody>
          <a:bodyPr wrap="none">
            <a:spAutoFit/>
          </a:bodyPr>
          <a:lstStyle/>
          <a:p>
            <a:r>
              <a:rPr lang="zh-CN" altLang="en-US" sz="1400" smtClean="0">
                <a:solidFill>
                  <a:schemeClr val="bg1"/>
                </a:solidFill>
                <a:latin typeface="微软雅黑" pitchFamily="34" charset="-122"/>
                <a:ea typeface="微软雅黑" pitchFamily="34" charset="-122"/>
              </a:rPr>
              <a:t>组合</a:t>
            </a:r>
            <a:endParaRPr lang="zh-CN" altLang="en-US" sz="1400">
              <a:solidFill>
                <a:schemeClr val="bg1"/>
              </a:solidFill>
              <a:latin typeface="微软雅黑" pitchFamily="34" charset="-122"/>
              <a:ea typeface="微软雅黑" pitchFamily="34" charset="-122"/>
            </a:endParaRPr>
          </a:p>
        </p:txBody>
      </p:sp>
      <p:sp>
        <p:nvSpPr>
          <p:cNvPr id="30" name="矩形 29"/>
          <p:cNvSpPr/>
          <p:nvPr/>
        </p:nvSpPr>
        <p:spPr>
          <a:xfrm>
            <a:off x="3737223" y="4596911"/>
            <a:ext cx="543739" cy="307777"/>
          </a:xfrm>
          <a:prstGeom prst="rect">
            <a:avLst/>
          </a:prstGeom>
        </p:spPr>
        <p:txBody>
          <a:bodyPr wrap="none">
            <a:spAutoFit/>
          </a:bodyPr>
          <a:lstStyle/>
          <a:p>
            <a:r>
              <a:rPr lang="zh-CN" altLang="en-US" sz="1400" smtClean="0">
                <a:solidFill>
                  <a:schemeClr val="bg1"/>
                </a:solidFill>
                <a:latin typeface="微软雅黑" pitchFamily="34" charset="-122"/>
                <a:ea typeface="微软雅黑" pitchFamily="34" charset="-122"/>
              </a:rPr>
              <a:t>相交</a:t>
            </a:r>
            <a:endParaRPr lang="zh-CN" altLang="en-US" sz="140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30017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350" fill="hold"/>
                                        <p:tgtEl>
                                          <p:spTgt spid="18"/>
                                        </p:tgtEl>
                                        <p:attrNameLst>
                                          <p:attrName>ppt_w</p:attrName>
                                        </p:attrNameLst>
                                      </p:cBhvr>
                                      <p:tavLst>
                                        <p:tav tm="0">
                                          <p:val>
                                            <p:fltVal val="0"/>
                                          </p:val>
                                        </p:tav>
                                        <p:tav tm="100000">
                                          <p:val>
                                            <p:strVal val="#ppt_w"/>
                                          </p:val>
                                        </p:tav>
                                      </p:tavLst>
                                    </p:anim>
                                    <p:anim calcmode="lin" valueType="num">
                                      <p:cBhvr>
                                        <p:cTn id="8" dur="350" fill="hold"/>
                                        <p:tgtEl>
                                          <p:spTgt spid="1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4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7"/>
                                        </p:tgtEl>
                                        <p:attrNameLst>
                                          <p:attrName>ppt_y</p:attrName>
                                        </p:attrNameLst>
                                      </p:cBhvr>
                                      <p:tavLst>
                                        <p:tav tm="0">
                                          <p:val>
                                            <p:strVal val="#ppt_y"/>
                                          </p:val>
                                        </p:tav>
                                        <p:tav tm="100000">
                                          <p:val>
                                            <p:strVal val="#ppt_y"/>
                                          </p:val>
                                        </p:tav>
                                      </p:tavLst>
                                    </p:anim>
                                    <p:anim calcmode="lin" valueType="num">
                                      <p:cBhvr>
                                        <p:cTn id="14" dur="4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7"/>
                                        </p:tgtEl>
                                      </p:cBhvr>
                                    </p:animEffect>
                                  </p:childTnLst>
                                </p:cTn>
                              </p:par>
                            </p:childTnLst>
                          </p:cTn>
                        </p:par>
                        <p:par>
                          <p:cTn id="17" fill="hold">
                            <p:stCondLst>
                              <p:cond delay="87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1370"/>
                            </p:stCondLst>
                            <p:childTnLst>
                              <p:par>
                                <p:cTn id="24" presetID="53" presetClass="entr" presetSubtype="16"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187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370"/>
                            </p:stCondLst>
                            <p:childTnLst>
                              <p:par>
                                <p:cTn id="34" presetID="10"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0135" y="2501019"/>
            <a:ext cx="1959186" cy="1871476"/>
            <a:chOff x="3065829" y="2668267"/>
            <a:chExt cx="1872107" cy="1761728"/>
          </a:xfrm>
        </p:grpSpPr>
        <p:sp>
          <p:nvSpPr>
            <p:cNvPr id="3" name="椭圆 2"/>
            <p:cNvSpPr/>
            <p:nvPr/>
          </p:nvSpPr>
          <p:spPr>
            <a:xfrm>
              <a:off x="3115072" y="2668267"/>
              <a:ext cx="1761728" cy="1761728"/>
            </a:xfrm>
            <a:prstGeom prst="ellipse">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442509" y="276113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 name="椭圆 4"/>
            <p:cNvSpPr/>
            <p:nvPr/>
          </p:nvSpPr>
          <p:spPr>
            <a:xfrm>
              <a:off x="3439209" y="276113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 name="椭圆 5"/>
            <p:cNvSpPr/>
            <p:nvPr/>
          </p:nvSpPr>
          <p:spPr>
            <a:xfrm>
              <a:off x="3065829" y="349265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 name="椭圆 6"/>
            <p:cNvSpPr/>
            <p:nvPr/>
          </p:nvSpPr>
          <p:spPr>
            <a:xfrm>
              <a:off x="4818429" y="349265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 name="椭圆 7"/>
            <p:cNvSpPr/>
            <p:nvPr/>
          </p:nvSpPr>
          <p:spPr>
            <a:xfrm>
              <a:off x="4442509" y="422417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 name="椭圆 8"/>
            <p:cNvSpPr/>
            <p:nvPr/>
          </p:nvSpPr>
          <p:spPr>
            <a:xfrm>
              <a:off x="3439209" y="420131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0" name="组合 9"/>
            <p:cNvGrpSpPr/>
            <p:nvPr/>
          </p:nvGrpSpPr>
          <p:grpSpPr>
            <a:xfrm>
              <a:off x="3269293" y="2943616"/>
              <a:ext cx="1465545" cy="1202499"/>
              <a:chOff x="3269293" y="2943616"/>
              <a:chExt cx="1465545" cy="1202499"/>
            </a:xfrm>
          </p:grpSpPr>
          <p:sp>
            <p:nvSpPr>
              <p:cNvPr id="11" name="任意多边形 10"/>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 name="组合 16"/>
          <p:cNvGrpSpPr/>
          <p:nvPr/>
        </p:nvGrpSpPr>
        <p:grpSpPr>
          <a:xfrm>
            <a:off x="827584" y="1009060"/>
            <a:ext cx="7495412" cy="1178865"/>
            <a:chOff x="2954339" y="1349947"/>
            <a:chExt cx="7162269" cy="1109735"/>
          </a:xfrm>
        </p:grpSpPr>
        <p:sp>
          <p:nvSpPr>
            <p:cNvPr id="18" name="矩形 17"/>
            <p:cNvSpPr>
              <a:spLocks noChangeArrowheads="1"/>
            </p:cNvSpPr>
            <p:nvPr/>
          </p:nvSpPr>
          <p:spPr bwMode="auto">
            <a:xfrm>
              <a:off x="2954339" y="1694800"/>
              <a:ext cx="7162269" cy="76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200">
                  <a:solidFill>
                    <a:sysClr val="windowText" lastClr="000000"/>
                  </a:solidFill>
                  <a:latin typeface="微软雅黑" pitchFamily="34" charset="-122"/>
                  <a:ea typeface="微软雅黑" pitchFamily="34" charset="-122"/>
                </a:rPr>
                <a:t>随着</a:t>
              </a:r>
              <a:r>
                <a:rPr lang="en-US" altLang="zh-CN" sz="1200">
                  <a:solidFill>
                    <a:sysClr val="windowText" lastClr="000000"/>
                  </a:solidFill>
                  <a:latin typeface="微软雅黑" pitchFamily="34" charset="-122"/>
                  <a:ea typeface="微软雅黑" pitchFamily="34" charset="-122"/>
                </a:rPr>
                <a:t>HTML5</a:t>
              </a:r>
              <a:r>
                <a:rPr lang="zh-CN" altLang="en-US" sz="1200">
                  <a:solidFill>
                    <a:sysClr val="windowText" lastClr="000000"/>
                  </a:solidFill>
                  <a:latin typeface="微软雅黑" pitchFamily="34" charset="-122"/>
                  <a:ea typeface="微软雅黑" pitchFamily="34" charset="-122"/>
                </a:rPr>
                <a:t>的普及，网页的表现能力越来越强大，浏览器提供了</a:t>
              </a:r>
              <a:r>
                <a:rPr lang="en-US" altLang="zh-CN" sz="1200">
                  <a:solidFill>
                    <a:sysClr val="windowText" lastClr="000000"/>
                  </a:solidFill>
                  <a:latin typeface="微软雅黑" pitchFamily="34" charset="-122"/>
                  <a:ea typeface="微软雅黑" pitchFamily="34" charset="-122"/>
                </a:rPr>
                <a:t>WebGL</a:t>
              </a:r>
              <a:r>
                <a:rPr lang="zh-CN" altLang="en-US" sz="1200">
                  <a:solidFill>
                    <a:sysClr val="windowText" lastClr="000000"/>
                  </a:solidFill>
                  <a:latin typeface="微软雅黑" pitchFamily="34" charset="-122"/>
                  <a:ea typeface="微软雅黑" pitchFamily="34" charset="-122"/>
                </a:rPr>
                <a:t>接口，可以通过调用对应</a:t>
              </a:r>
              <a:r>
                <a:rPr lang="en-US" altLang="zh-CN" sz="1200">
                  <a:solidFill>
                    <a:sysClr val="windowText" lastClr="000000"/>
                  </a:solidFill>
                  <a:latin typeface="微软雅黑" pitchFamily="34" charset="-122"/>
                  <a:ea typeface="微软雅黑" pitchFamily="34" charset="-122"/>
                </a:rPr>
                <a:t>API</a:t>
              </a:r>
              <a:r>
                <a:rPr lang="zh-CN" altLang="en-US" sz="1200">
                  <a:solidFill>
                    <a:sysClr val="windowText" lastClr="000000"/>
                  </a:solidFill>
                  <a:latin typeface="微软雅黑" pitchFamily="34" charset="-122"/>
                  <a:ea typeface="微软雅黑" pitchFamily="34" charset="-122"/>
                </a:rPr>
                <a:t>进行</a:t>
              </a:r>
              <a:r>
                <a:rPr lang="en-US" altLang="zh-CN" sz="1200">
                  <a:solidFill>
                    <a:sysClr val="windowText" lastClr="000000"/>
                  </a:solidFill>
                  <a:latin typeface="微软雅黑" pitchFamily="34" charset="-122"/>
                  <a:ea typeface="微软雅黑" pitchFamily="34" charset="-122"/>
                </a:rPr>
                <a:t>3D</a:t>
              </a:r>
              <a:r>
                <a:rPr lang="zh-CN" altLang="en-US" sz="1200">
                  <a:solidFill>
                    <a:sysClr val="windowText" lastClr="000000"/>
                  </a:solidFill>
                  <a:latin typeface="微软雅黑" pitchFamily="34" charset="-122"/>
                  <a:ea typeface="微软雅黑" pitchFamily="34" charset="-122"/>
                </a:rPr>
                <a:t>图形的绘制，</a:t>
              </a:r>
              <a:r>
                <a:rPr lang="en-US" altLang="zh-CN" sz="1200">
                  <a:solidFill>
                    <a:sysClr val="windowText" lastClr="000000"/>
                  </a:solidFill>
                  <a:latin typeface="微软雅黑" pitchFamily="34" charset="-122"/>
                  <a:ea typeface="微软雅黑" pitchFamily="34" charset="-122"/>
                </a:rPr>
                <a:t>Three.js</a:t>
              </a:r>
              <a:r>
                <a:rPr lang="zh-CN" altLang="en-US" sz="1200">
                  <a:solidFill>
                    <a:sysClr val="windowText" lastClr="000000"/>
                  </a:solidFill>
                  <a:latin typeface="微软雅黑" pitchFamily="34" charset="-122"/>
                  <a:ea typeface="微软雅黑" pitchFamily="34" charset="-122"/>
                </a:rPr>
                <a:t>在这些基础接口之上又做了一层封装。也可以理解为是一个</a:t>
              </a:r>
              <a:r>
                <a:rPr lang="en-US" altLang="zh-CN" sz="1200" smtClean="0">
                  <a:solidFill>
                    <a:sysClr val="windowText" lastClr="000000"/>
                  </a:solidFill>
                  <a:latin typeface="微软雅黑" pitchFamily="34" charset="-122"/>
                  <a:ea typeface="微软雅黑" pitchFamily="34" charset="-122"/>
                </a:rPr>
                <a:t>3D</a:t>
              </a:r>
              <a:r>
                <a:rPr lang="zh-CN" altLang="en-US" sz="1200" smtClean="0">
                  <a:solidFill>
                    <a:sysClr val="windowText" lastClr="000000"/>
                  </a:solidFill>
                  <a:latin typeface="微软雅黑" pitchFamily="34" charset="-122"/>
                  <a:ea typeface="微软雅黑" pitchFamily="34" charset="-122"/>
                </a:rPr>
                <a:t>展示的前端框架。</a:t>
              </a:r>
              <a:endParaRPr lang="en-US" altLang="zh-CN" sz="1200">
                <a:solidFill>
                  <a:sysClr val="windowText" lastClr="000000"/>
                </a:solidFill>
                <a:latin typeface="微软雅黑" pitchFamily="34" charset="-122"/>
                <a:ea typeface="微软雅黑" pitchFamily="34" charset="-122"/>
              </a:endParaRPr>
            </a:p>
            <a:p>
              <a:pPr>
                <a:lnSpc>
                  <a:spcPct val="130000"/>
                </a:lnSpc>
              </a:pPr>
              <a:endParaRPr lang="en-US" altLang="zh-CN" sz="1200">
                <a:solidFill>
                  <a:sysClr val="windowText" lastClr="000000"/>
                </a:solidFill>
                <a:latin typeface="微软雅黑" pitchFamily="34" charset="-122"/>
                <a:ea typeface="微软雅黑" pitchFamily="34" charset="-122"/>
              </a:endParaRPr>
            </a:p>
          </p:txBody>
        </p:sp>
        <p:sp>
          <p:nvSpPr>
            <p:cNvPr id="19" name="矩形 18"/>
            <p:cNvSpPr/>
            <p:nvPr/>
          </p:nvSpPr>
          <p:spPr>
            <a:xfrm>
              <a:off x="2963100" y="1349947"/>
              <a:ext cx="176520" cy="318701"/>
            </a:xfrm>
            <a:prstGeom prst="rect">
              <a:avLst/>
            </a:prstGeom>
          </p:spPr>
          <p:txBody>
            <a:bodyPr wrap="none">
              <a:spAutoFit/>
            </a:bodyPr>
            <a:lstStyle/>
            <a:p>
              <a:endParaRPr lang="zh-CN" altLang="en-US" sz="1600">
                <a:latin typeface="微软雅黑" pitchFamily="34" charset="-122"/>
                <a:ea typeface="微软雅黑" pitchFamily="34" charset="-122"/>
              </a:endParaRPr>
            </a:p>
          </p:txBody>
        </p:sp>
      </p:grpSp>
      <p:grpSp>
        <p:nvGrpSpPr>
          <p:cNvPr id="20" name="组合 19"/>
          <p:cNvGrpSpPr/>
          <p:nvPr/>
        </p:nvGrpSpPr>
        <p:grpSpPr>
          <a:xfrm>
            <a:off x="981331" y="2921710"/>
            <a:ext cx="979645" cy="994420"/>
            <a:chOff x="3303733" y="2865735"/>
            <a:chExt cx="936104" cy="936104"/>
          </a:xfrm>
        </p:grpSpPr>
        <p:sp>
          <p:nvSpPr>
            <p:cNvPr id="21" name="椭圆 20"/>
            <p:cNvSpPr/>
            <p:nvPr/>
          </p:nvSpPr>
          <p:spPr>
            <a:xfrm>
              <a:off x="3303733" y="2865735"/>
              <a:ext cx="936104" cy="936104"/>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矩形 21"/>
            <p:cNvSpPr/>
            <p:nvPr/>
          </p:nvSpPr>
          <p:spPr>
            <a:xfrm>
              <a:off x="3340858" y="3177353"/>
              <a:ext cx="854536" cy="318700"/>
            </a:xfrm>
            <a:prstGeom prst="rect">
              <a:avLst/>
            </a:prstGeom>
          </p:spPr>
          <p:txBody>
            <a:bodyPr wrap="none">
              <a:spAutoFit/>
            </a:bodyPr>
            <a:lstStyle/>
            <a:p>
              <a:r>
                <a:rPr lang="en-US" altLang="zh-CN" sz="1600">
                  <a:solidFill>
                    <a:schemeClr val="bg1"/>
                  </a:solidFill>
                  <a:latin typeface="微软雅黑" pitchFamily="34" charset="-122"/>
                  <a:ea typeface="微软雅黑" pitchFamily="34" charset="-122"/>
                </a:rPr>
                <a:t>WebGL</a:t>
              </a:r>
              <a:endParaRPr lang="zh-CN" altLang="en-US" sz="1500">
                <a:solidFill>
                  <a:schemeClr val="bg1"/>
                </a:solidFill>
                <a:latin typeface="微软雅黑" pitchFamily="34" charset="-122"/>
                <a:ea typeface="微软雅黑" pitchFamily="34" charset="-122"/>
              </a:endParaRPr>
            </a:p>
          </p:txBody>
        </p:sp>
      </p:grpSp>
      <p:sp>
        <p:nvSpPr>
          <p:cNvPr id="29" name="TextBox 108"/>
          <p:cNvSpPr txBox="1">
            <a:spLocks noChangeArrowheads="1"/>
          </p:cNvSpPr>
          <p:nvPr/>
        </p:nvSpPr>
        <p:spPr bwMode="auto">
          <a:xfrm>
            <a:off x="539552" y="26749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a:solidFill>
                  <a:prstClr val="black"/>
                </a:solidFill>
                <a:latin typeface="微软雅黑" panose="020B0503020204020204" pitchFamily="34" charset="-122"/>
                <a:ea typeface="微软雅黑" panose="020B0503020204020204" pitchFamily="34" charset="-122"/>
              </a:rPr>
              <a:t>简介</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右箭头 41"/>
          <p:cNvSpPr/>
          <p:nvPr/>
        </p:nvSpPr>
        <p:spPr>
          <a:xfrm>
            <a:off x="2843775" y="314200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620236" y="2737044"/>
            <a:ext cx="1622160" cy="369332"/>
          </a:xfrm>
          <a:prstGeom prst="rect">
            <a:avLst/>
          </a:prstGeom>
          <a:noFill/>
        </p:spPr>
        <p:txBody>
          <a:bodyPr wrap="square" rtlCol="0">
            <a:spAutoFit/>
          </a:bodyPr>
          <a:lstStyle/>
          <a:p>
            <a:r>
              <a:rPr lang="zh-CN" altLang="en-US" smtClean="0"/>
              <a:t>加工统一接口</a:t>
            </a:r>
            <a:endParaRPr lang="zh-CN" altLang="en-US"/>
          </a:p>
        </p:txBody>
      </p:sp>
      <p:grpSp>
        <p:nvGrpSpPr>
          <p:cNvPr id="59" name="组合 58"/>
          <p:cNvGrpSpPr/>
          <p:nvPr/>
        </p:nvGrpSpPr>
        <p:grpSpPr>
          <a:xfrm>
            <a:off x="4716016" y="2526583"/>
            <a:ext cx="1969084" cy="1871476"/>
            <a:chOff x="3065829" y="2671545"/>
            <a:chExt cx="1881565" cy="1761728"/>
          </a:xfrm>
        </p:grpSpPr>
        <p:sp>
          <p:nvSpPr>
            <p:cNvPr id="60" name="椭圆 59"/>
            <p:cNvSpPr/>
            <p:nvPr/>
          </p:nvSpPr>
          <p:spPr>
            <a:xfrm>
              <a:off x="3139990" y="2671545"/>
              <a:ext cx="1761728" cy="1761728"/>
            </a:xfrm>
            <a:prstGeom prst="ellipse">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442509" y="276113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2" name="椭圆 61"/>
            <p:cNvSpPr/>
            <p:nvPr/>
          </p:nvSpPr>
          <p:spPr>
            <a:xfrm>
              <a:off x="3439209" y="276113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3" name="椭圆 62"/>
            <p:cNvSpPr/>
            <p:nvPr/>
          </p:nvSpPr>
          <p:spPr>
            <a:xfrm>
              <a:off x="3065829" y="349265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4" name="椭圆 63"/>
            <p:cNvSpPr/>
            <p:nvPr/>
          </p:nvSpPr>
          <p:spPr>
            <a:xfrm>
              <a:off x="4827887" y="3471868"/>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5" name="椭圆 64"/>
            <p:cNvSpPr/>
            <p:nvPr/>
          </p:nvSpPr>
          <p:spPr>
            <a:xfrm>
              <a:off x="4442509" y="422417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6" name="椭圆 65"/>
            <p:cNvSpPr/>
            <p:nvPr/>
          </p:nvSpPr>
          <p:spPr>
            <a:xfrm>
              <a:off x="3439209" y="4201315"/>
              <a:ext cx="119507" cy="119507"/>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67" name="组合 66"/>
            <p:cNvGrpSpPr/>
            <p:nvPr/>
          </p:nvGrpSpPr>
          <p:grpSpPr>
            <a:xfrm>
              <a:off x="3269293" y="2943616"/>
              <a:ext cx="1465545" cy="1202499"/>
              <a:chOff x="3269293" y="2943616"/>
              <a:chExt cx="1465545" cy="1202499"/>
            </a:xfrm>
          </p:grpSpPr>
          <p:sp>
            <p:nvSpPr>
              <p:cNvPr id="68" name="任意多边形 67"/>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rgbClr val="414455"/>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4" name="组合 73"/>
          <p:cNvGrpSpPr/>
          <p:nvPr/>
        </p:nvGrpSpPr>
        <p:grpSpPr>
          <a:xfrm>
            <a:off x="5187212" y="2943792"/>
            <a:ext cx="979645" cy="994420"/>
            <a:chOff x="3303733" y="2865735"/>
            <a:chExt cx="936104" cy="936104"/>
          </a:xfrm>
        </p:grpSpPr>
        <p:sp>
          <p:nvSpPr>
            <p:cNvPr id="75" name="椭圆 74"/>
            <p:cNvSpPr/>
            <p:nvPr/>
          </p:nvSpPr>
          <p:spPr>
            <a:xfrm>
              <a:off x="3303733" y="2865735"/>
              <a:ext cx="936104" cy="936104"/>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6" name="矩形 75"/>
            <p:cNvSpPr/>
            <p:nvPr/>
          </p:nvSpPr>
          <p:spPr>
            <a:xfrm>
              <a:off x="3340858" y="3177353"/>
              <a:ext cx="854536" cy="318700"/>
            </a:xfrm>
            <a:prstGeom prst="rect">
              <a:avLst/>
            </a:prstGeom>
          </p:spPr>
          <p:txBody>
            <a:bodyPr wrap="none">
              <a:spAutoFit/>
            </a:bodyPr>
            <a:lstStyle/>
            <a:p>
              <a:r>
                <a:rPr lang="en-US" altLang="zh-CN" sz="1600">
                  <a:solidFill>
                    <a:schemeClr val="bg1"/>
                  </a:solidFill>
                  <a:latin typeface="微软雅黑" pitchFamily="34" charset="-122"/>
                  <a:ea typeface="微软雅黑" pitchFamily="34" charset="-122"/>
                </a:rPr>
                <a:t>WebGL</a:t>
              </a:r>
              <a:endParaRPr lang="zh-CN" altLang="en-US" sz="1500">
                <a:solidFill>
                  <a:schemeClr val="bg1"/>
                </a:solidFill>
                <a:latin typeface="微软雅黑" pitchFamily="34" charset="-122"/>
                <a:ea typeface="微软雅黑" pitchFamily="34" charset="-122"/>
              </a:endParaRPr>
            </a:p>
          </p:txBody>
        </p:sp>
      </p:grpSp>
      <p:sp>
        <p:nvSpPr>
          <p:cNvPr id="77" name="椭圆 76"/>
          <p:cNvSpPr/>
          <p:nvPr/>
        </p:nvSpPr>
        <p:spPr>
          <a:xfrm>
            <a:off x="4575290" y="2301375"/>
            <a:ext cx="2283341" cy="2334753"/>
          </a:xfrm>
          <a:prstGeom prst="ellipse">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6650408" y="2824721"/>
            <a:ext cx="125066" cy="126952"/>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0" name="矩形 79"/>
          <p:cNvSpPr/>
          <p:nvPr/>
        </p:nvSpPr>
        <p:spPr>
          <a:xfrm>
            <a:off x="6553591" y="2518865"/>
            <a:ext cx="1032590" cy="369332"/>
          </a:xfrm>
          <a:prstGeom prst="rect">
            <a:avLst/>
          </a:prstGeom>
        </p:spPr>
        <p:txBody>
          <a:bodyPr wrap="none">
            <a:spAutoFit/>
          </a:bodyPr>
          <a:lstStyle/>
          <a:p>
            <a:r>
              <a:rPr lang="en-US" altLang="zh-CN" smtClean="0">
                <a:solidFill>
                  <a:schemeClr val="tx1">
                    <a:lumMod val="75000"/>
                    <a:lumOff val="25000"/>
                  </a:schemeClr>
                </a:solidFill>
                <a:latin typeface="微软雅黑" pitchFamily="34" charset="-122"/>
                <a:ea typeface="微软雅黑" pitchFamily="34" charset="-122"/>
              </a:rPr>
              <a:t>Three.js</a:t>
            </a:r>
            <a:endParaRPr lang="zh-CN" altLang="en-US">
              <a:solidFill>
                <a:schemeClr val="tx1">
                  <a:lumMod val="75000"/>
                  <a:lumOff val="25000"/>
                </a:schemeClr>
              </a:solidFill>
            </a:endParaRPr>
          </a:p>
        </p:txBody>
      </p:sp>
    </p:spTree>
    <p:extLst>
      <p:ext uri="{BB962C8B-B14F-4D97-AF65-F5344CB8AC3E}">
        <p14:creationId xmlns:p14="http://schemas.microsoft.com/office/powerpoint/2010/main" val="1299245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790"/>
                            </p:stCondLst>
                            <p:childTnLst>
                              <p:par>
                                <p:cTn id="18" presetID="18" presetClass="entr" presetSubtype="6"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strips(downRight)">
                                      <p:cBhvr>
                                        <p:cTn id="20" dur="1000"/>
                                        <p:tgtEl>
                                          <p:spTgt spid="17"/>
                                        </p:tgtEl>
                                      </p:cBhvr>
                                    </p:animEffect>
                                  </p:childTnLst>
                                </p:cTn>
                              </p:par>
                              <p:par>
                                <p:cTn id="21" presetID="49" presetClass="entr" presetSubtype="0" decel="100000" fill="hold" nodeType="withEffect">
                                  <p:stCondLst>
                                    <p:cond delay="100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360"/>
                                          </p:val>
                                        </p:tav>
                                        <p:tav tm="100000">
                                          <p:val>
                                            <p:fltVal val="0"/>
                                          </p:val>
                                        </p:tav>
                                      </p:tavLst>
                                    </p:anim>
                                    <p:animEffect transition="in" filter="fade">
                                      <p:cBhvr>
                                        <p:cTn id="26" dur="1000"/>
                                        <p:tgtEl>
                                          <p:spTgt spid="2"/>
                                        </p:tgtEl>
                                      </p:cBhvr>
                                    </p:animEffect>
                                  </p:childTnLst>
                                </p:cTn>
                              </p:par>
                              <p:par>
                                <p:cTn id="27" presetID="49" presetClass="entr" presetSubtype="0" decel="100000" fill="hold" nodeType="withEffect">
                                  <p:stCondLst>
                                    <p:cond delay="110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360"/>
                                          </p:val>
                                        </p:tav>
                                        <p:tav tm="100000">
                                          <p:val>
                                            <p:fltVal val="0"/>
                                          </p:val>
                                        </p:tav>
                                      </p:tavLst>
                                    </p:anim>
                                    <p:animEffect transition="in" filter="fade">
                                      <p:cBhvr>
                                        <p:cTn id="32" dur="1000"/>
                                        <p:tgtEl>
                                          <p:spTgt spid="20"/>
                                        </p:tgtEl>
                                      </p:cBhvr>
                                    </p:animEffect>
                                  </p:childTnLst>
                                </p:cTn>
                              </p:par>
                              <p:par>
                                <p:cTn id="33" presetID="49" presetClass="entr" presetSubtype="0" decel="100000" fill="hold" nodeType="withEffect">
                                  <p:stCondLst>
                                    <p:cond delay="10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1000" fill="hold"/>
                                        <p:tgtEl>
                                          <p:spTgt spid="59"/>
                                        </p:tgtEl>
                                        <p:attrNameLst>
                                          <p:attrName>ppt_w</p:attrName>
                                        </p:attrNameLst>
                                      </p:cBhvr>
                                      <p:tavLst>
                                        <p:tav tm="0">
                                          <p:val>
                                            <p:fltVal val="0"/>
                                          </p:val>
                                        </p:tav>
                                        <p:tav tm="100000">
                                          <p:val>
                                            <p:strVal val="#ppt_w"/>
                                          </p:val>
                                        </p:tav>
                                      </p:tavLst>
                                    </p:anim>
                                    <p:anim calcmode="lin" valueType="num">
                                      <p:cBhvr>
                                        <p:cTn id="36" dur="1000" fill="hold"/>
                                        <p:tgtEl>
                                          <p:spTgt spid="59"/>
                                        </p:tgtEl>
                                        <p:attrNameLst>
                                          <p:attrName>ppt_h</p:attrName>
                                        </p:attrNameLst>
                                      </p:cBhvr>
                                      <p:tavLst>
                                        <p:tav tm="0">
                                          <p:val>
                                            <p:fltVal val="0"/>
                                          </p:val>
                                        </p:tav>
                                        <p:tav tm="100000">
                                          <p:val>
                                            <p:strVal val="#ppt_h"/>
                                          </p:val>
                                        </p:tav>
                                      </p:tavLst>
                                    </p:anim>
                                    <p:anim calcmode="lin" valueType="num">
                                      <p:cBhvr>
                                        <p:cTn id="37" dur="1000" fill="hold"/>
                                        <p:tgtEl>
                                          <p:spTgt spid="59"/>
                                        </p:tgtEl>
                                        <p:attrNameLst>
                                          <p:attrName>style.rotation</p:attrName>
                                        </p:attrNameLst>
                                      </p:cBhvr>
                                      <p:tavLst>
                                        <p:tav tm="0">
                                          <p:val>
                                            <p:fltVal val="360"/>
                                          </p:val>
                                        </p:tav>
                                        <p:tav tm="100000">
                                          <p:val>
                                            <p:fltVal val="0"/>
                                          </p:val>
                                        </p:tav>
                                      </p:tavLst>
                                    </p:anim>
                                    <p:animEffect transition="in" filter="fade">
                                      <p:cBhvr>
                                        <p:cTn id="38" dur="1000"/>
                                        <p:tgtEl>
                                          <p:spTgt spid="59"/>
                                        </p:tgtEl>
                                      </p:cBhvr>
                                    </p:animEffect>
                                  </p:childTnLst>
                                </p:cTn>
                              </p:par>
                              <p:par>
                                <p:cTn id="39" presetID="49" presetClass="entr" presetSubtype="0" decel="100000" fill="hold" nodeType="withEffect">
                                  <p:stCondLst>
                                    <p:cond delay="1100"/>
                                  </p:stCondLst>
                                  <p:childTnLst>
                                    <p:set>
                                      <p:cBhvr>
                                        <p:cTn id="40" dur="1" fill="hold">
                                          <p:stCondLst>
                                            <p:cond delay="0"/>
                                          </p:stCondLst>
                                        </p:cTn>
                                        <p:tgtEl>
                                          <p:spTgt spid="74"/>
                                        </p:tgtEl>
                                        <p:attrNameLst>
                                          <p:attrName>style.visibility</p:attrName>
                                        </p:attrNameLst>
                                      </p:cBhvr>
                                      <p:to>
                                        <p:strVal val="visible"/>
                                      </p:to>
                                    </p:set>
                                    <p:anim calcmode="lin" valueType="num">
                                      <p:cBhvr>
                                        <p:cTn id="41" dur="1000" fill="hold"/>
                                        <p:tgtEl>
                                          <p:spTgt spid="74"/>
                                        </p:tgtEl>
                                        <p:attrNameLst>
                                          <p:attrName>ppt_w</p:attrName>
                                        </p:attrNameLst>
                                      </p:cBhvr>
                                      <p:tavLst>
                                        <p:tav tm="0">
                                          <p:val>
                                            <p:fltVal val="0"/>
                                          </p:val>
                                        </p:tav>
                                        <p:tav tm="100000">
                                          <p:val>
                                            <p:strVal val="#ppt_w"/>
                                          </p:val>
                                        </p:tav>
                                      </p:tavLst>
                                    </p:anim>
                                    <p:anim calcmode="lin" valueType="num">
                                      <p:cBhvr>
                                        <p:cTn id="42" dur="1000" fill="hold"/>
                                        <p:tgtEl>
                                          <p:spTgt spid="74"/>
                                        </p:tgtEl>
                                        <p:attrNameLst>
                                          <p:attrName>ppt_h</p:attrName>
                                        </p:attrNameLst>
                                      </p:cBhvr>
                                      <p:tavLst>
                                        <p:tav tm="0">
                                          <p:val>
                                            <p:fltVal val="0"/>
                                          </p:val>
                                        </p:tav>
                                        <p:tav tm="100000">
                                          <p:val>
                                            <p:strVal val="#ppt_h"/>
                                          </p:val>
                                        </p:tav>
                                      </p:tavLst>
                                    </p:anim>
                                    <p:anim calcmode="lin" valueType="num">
                                      <p:cBhvr>
                                        <p:cTn id="43" dur="1000" fill="hold"/>
                                        <p:tgtEl>
                                          <p:spTgt spid="74"/>
                                        </p:tgtEl>
                                        <p:attrNameLst>
                                          <p:attrName>style.rotation</p:attrName>
                                        </p:attrNameLst>
                                      </p:cBhvr>
                                      <p:tavLst>
                                        <p:tav tm="0">
                                          <p:val>
                                            <p:fltVal val="360"/>
                                          </p:val>
                                        </p:tav>
                                        <p:tav tm="100000">
                                          <p:val>
                                            <p:fltVal val="0"/>
                                          </p:val>
                                        </p:tav>
                                      </p:tavLst>
                                    </p:anim>
                                    <p:animEffect transition="in" filter="fade">
                                      <p:cBhvr>
                                        <p:cTn id="44"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a:solidFill>
                  <a:schemeClr val="bg1"/>
                </a:solidFill>
                <a:latin typeface="微软雅黑" panose="020B0503020204020204" pitchFamily="34" charset="-122"/>
                <a:ea typeface="微软雅黑" panose="020B0503020204020204" pitchFamily="34" charset="-122"/>
              </a:rPr>
              <a:t>第四部分</a:t>
            </a:r>
          </a:p>
        </p:txBody>
      </p:sp>
      <p:sp>
        <p:nvSpPr>
          <p:cNvPr id="5" name="TextBox 23"/>
          <p:cNvSpPr txBox="1"/>
          <p:nvPr/>
        </p:nvSpPr>
        <p:spPr>
          <a:xfrm>
            <a:off x="3773158" y="1826932"/>
            <a:ext cx="1252907"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插件的问题</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6" name="TextBox 24"/>
          <p:cNvSpPr txBox="1"/>
          <p:nvPr/>
        </p:nvSpPr>
        <p:spPr>
          <a:xfrm>
            <a:off x="3773158" y="2154348"/>
            <a:ext cx="1611980"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还是自己的问题</a:t>
            </a:r>
            <a:endParaRPr lang="zh-CN" altLang="en-US" sz="1400">
              <a:solidFill>
                <a:schemeClr val="tx1">
                  <a:lumMod val="85000"/>
                  <a:lumOff val="15000"/>
                </a:schemeClr>
              </a:solidFill>
              <a:latin typeface="微软雅黑" pitchFamily="34" charset="-122"/>
              <a:ea typeface="微软雅黑" pitchFamily="34" charset="-122"/>
            </a:endParaRPr>
          </a:p>
        </p:txBody>
      </p:sp>
      <p:grpSp>
        <p:nvGrpSpPr>
          <p:cNvPr id="12" name="组合 11"/>
          <p:cNvGrpSpPr/>
          <p:nvPr/>
        </p:nvGrpSpPr>
        <p:grpSpPr>
          <a:xfrm>
            <a:off x="3682220" y="1234509"/>
            <a:ext cx="4755148" cy="549700"/>
            <a:chOff x="3640067" y="1247148"/>
            <a:chExt cx="4755148" cy="549700"/>
          </a:xfrm>
        </p:grpSpPr>
        <p:sp>
          <p:nvSpPr>
            <p:cNvPr id="4" name="TextBox 4"/>
            <p:cNvSpPr txBox="1"/>
            <p:nvPr/>
          </p:nvSpPr>
          <p:spPr>
            <a:xfrm>
              <a:off x="3773160" y="1247148"/>
              <a:ext cx="138564" cy="530915"/>
            </a:xfrm>
            <a:prstGeom prst="rect">
              <a:avLst/>
            </a:prstGeom>
            <a:noFill/>
          </p:spPr>
          <p:txBody>
            <a:bodyPr wrap="none" lIns="68580" tIns="34290" rIns="68580" bIns="34290" rtlCol="0">
              <a:spAutoFit/>
            </a:bodyPr>
            <a:lstStyle/>
            <a:p>
              <a:endParaRPr lang="zh-CN" altLang="en-US" sz="3000">
                <a:solidFill>
                  <a:srgbClr val="0E90BE"/>
                </a:solidFill>
                <a:latin typeface="Impact" pitchFamily="34" charset="0"/>
              </a:endParaRPr>
            </a:p>
          </p:txBody>
        </p:sp>
        <p:sp>
          <p:nvSpPr>
            <p:cNvPr id="9" name="文本框 8"/>
            <p:cNvSpPr txBox="1"/>
            <p:nvPr/>
          </p:nvSpPr>
          <p:spPr>
            <a:xfrm>
              <a:off x="3640067" y="1284400"/>
              <a:ext cx="4755148" cy="512448"/>
            </a:xfrm>
            <a:prstGeom prst="rect">
              <a:avLst/>
            </a:prstGeom>
            <a:noFill/>
          </p:spPr>
          <p:txBody>
            <a:bodyPr wrap="none" lIns="68580" tIns="34290" rIns="68580" bIns="34290" rtlCol="0">
              <a:spAutoFit/>
            </a:bodyPr>
            <a:lstStyle/>
            <a:p>
              <a:pPr fontAlgn="base">
                <a:lnSpc>
                  <a:spcPct val="120000"/>
                </a:lnSpc>
              </a:pPr>
              <a:r>
                <a:rPr lang="zh-CN" altLang="en-US" sz="2400" b="1">
                  <a:solidFill>
                    <a:schemeClr val="tx1">
                      <a:lumMod val="75000"/>
                      <a:lumOff val="25000"/>
                    </a:schemeClr>
                  </a:solidFill>
                  <a:latin typeface="微软雅黑" pitchFamily="34" charset="-122"/>
                  <a:ea typeface="微软雅黑" pitchFamily="34" charset="-122"/>
                </a:rPr>
                <a:t>程序员的自我修养</a:t>
              </a:r>
              <a:r>
                <a:rPr lang="zh-CN" altLang="en-US" sz="2400" b="1" smtClean="0">
                  <a:solidFill>
                    <a:schemeClr val="tx1">
                      <a:lumMod val="75000"/>
                      <a:lumOff val="25000"/>
                    </a:schemeClr>
                  </a:solidFill>
                  <a:latin typeface="微软雅黑" pitchFamily="34" charset="-122"/>
                  <a:ea typeface="微软雅黑" pitchFamily="34" charset="-122"/>
                </a:rPr>
                <a:t>：不是我的问题</a:t>
              </a:r>
              <a:endParaRPr lang="en-US" altLang="zh-CN" sz="2400" b="1">
                <a:solidFill>
                  <a:schemeClr val="tx1">
                    <a:lumMod val="75000"/>
                    <a:lumOff val="25000"/>
                  </a:schemeClr>
                </a:solidFill>
                <a:latin typeface="微软雅黑" pitchFamily="34" charset="-122"/>
                <a:ea typeface="微软雅黑" pitchFamily="34" charset="-122"/>
              </a:endParaRPr>
            </a:p>
          </p:txBody>
        </p:sp>
      </p:grpSp>
      <p:sp>
        <p:nvSpPr>
          <p:cNvPr id="10" name="矩形 9"/>
          <p:cNvSpPr/>
          <p:nvPr/>
        </p:nvSpPr>
        <p:spPr>
          <a:xfrm>
            <a:off x="3825914" y="3003798"/>
            <a:ext cx="5319000" cy="200465"/>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13" name="TextBox 23"/>
          <p:cNvSpPr txBox="1"/>
          <p:nvPr/>
        </p:nvSpPr>
        <p:spPr>
          <a:xfrm>
            <a:off x="5895604" y="1860940"/>
            <a:ext cx="2091919" cy="284693"/>
          </a:xfrm>
          <a:prstGeom prst="rect">
            <a:avLst/>
          </a:prstGeom>
          <a:noFill/>
        </p:spPr>
        <p:txBody>
          <a:bodyPr wrap="none" lIns="68580" tIns="34290" rIns="68580" bIns="34290" rtlCol="0">
            <a:spAutoFit/>
          </a:bodyPr>
          <a:lstStyle/>
          <a:p>
            <a:pPr marL="214313" indent="-214313">
              <a:buFont typeface="Wingdings" pitchFamily="2" charset="2"/>
              <a:buChar char="p"/>
            </a:pPr>
            <a:r>
              <a:rPr lang="en-US" altLang="zh-CN" sz="1400" smtClean="0">
                <a:solidFill>
                  <a:schemeClr val="tx1">
                    <a:lumMod val="85000"/>
                    <a:lumOff val="15000"/>
                  </a:schemeClr>
                </a:solidFill>
                <a:latin typeface="微软雅黑" pitchFamily="34" charset="-122"/>
                <a:ea typeface="微软雅黑" pitchFamily="34" charset="-122"/>
              </a:rPr>
              <a:t>Three.js</a:t>
            </a:r>
            <a:r>
              <a:rPr lang="zh-CN" altLang="en-US" sz="1400" smtClean="0">
                <a:solidFill>
                  <a:schemeClr val="tx1">
                    <a:lumMod val="85000"/>
                    <a:lumOff val="15000"/>
                  </a:schemeClr>
                </a:solidFill>
                <a:latin typeface="微软雅黑" pitchFamily="34" charset="-122"/>
                <a:ea typeface="微软雅黑" pitchFamily="34" charset="-122"/>
              </a:rPr>
              <a:t>比较坑的地方</a:t>
            </a:r>
            <a:endParaRPr lang="zh-CN" altLang="en-US" sz="140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21077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200"/>
                            </p:stCondLst>
                            <p:childTnLst>
                              <p:par>
                                <p:cTn id="17" presetID="2" presetClass="entr" presetSubtype="1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400" fill="hold"/>
                                        <p:tgtEl>
                                          <p:spTgt spid="5"/>
                                        </p:tgtEl>
                                        <p:attrNameLst>
                                          <p:attrName>ppt_x</p:attrName>
                                        </p:attrNameLst>
                                      </p:cBhvr>
                                      <p:tavLst>
                                        <p:tav tm="0">
                                          <p:val>
                                            <p:strVal val="0-#ppt_w/2"/>
                                          </p:val>
                                        </p:tav>
                                        <p:tav tm="100000">
                                          <p:val>
                                            <p:strVal val="#ppt_x"/>
                                          </p:val>
                                        </p:tav>
                                      </p:tavLst>
                                    </p:anim>
                                    <p:anim calcmode="lin" valueType="num">
                                      <p:cBhvr additive="base">
                                        <p:cTn id="20" dur="4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1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400" fill="hold"/>
                                        <p:tgtEl>
                                          <p:spTgt spid="6"/>
                                        </p:tgtEl>
                                        <p:attrNameLst>
                                          <p:attrName>ppt_x</p:attrName>
                                        </p:attrNameLst>
                                      </p:cBhvr>
                                      <p:tavLst>
                                        <p:tav tm="0">
                                          <p:val>
                                            <p:strVal val="0-#ppt_w/2"/>
                                          </p:val>
                                        </p:tav>
                                        <p:tav tm="100000">
                                          <p:val>
                                            <p:strVal val="#ppt_x"/>
                                          </p:val>
                                        </p:tav>
                                      </p:tavLst>
                                    </p:anim>
                                    <p:anim calcmode="lin" valueType="num">
                                      <p:cBhvr additive="base">
                                        <p:cTn id="24" dur="4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400" fill="hold"/>
                                        <p:tgtEl>
                                          <p:spTgt spid="13"/>
                                        </p:tgtEl>
                                        <p:attrNameLst>
                                          <p:attrName>ppt_x</p:attrName>
                                        </p:attrNameLst>
                                      </p:cBhvr>
                                      <p:tavLst>
                                        <p:tav tm="0">
                                          <p:val>
                                            <p:strVal val="0-#ppt_w/2"/>
                                          </p:val>
                                        </p:tav>
                                        <p:tav tm="100000">
                                          <p:val>
                                            <p:strVal val="#ppt_x"/>
                                          </p:val>
                                        </p:tav>
                                      </p:tavLst>
                                    </p:anim>
                                    <p:anim calcmode="lin" valueType="num">
                                      <p:cBhvr additive="base">
                                        <p:cTn id="28" dur="4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190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10" grpId="0" animBg="1"/>
      <p:bldP spid="11"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9"/>
          <p:cNvSpPr txBox="1"/>
          <p:nvPr/>
        </p:nvSpPr>
        <p:spPr>
          <a:xfrm>
            <a:off x="426535" y="962645"/>
            <a:ext cx="8267667" cy="329321"/>
          </a:xfrm>
          <a:prstGeom prst="rect">
            <a:avLst/>
          </a:prstGeom>
          <a:noFill/>
        </p:spPr>
        <p:txBody>
          <a:bodyPr wrap="square" rtlCol="0">
            <a:spAutoFit/>
          </a:bodyPr>
          <a:lstStyle/>
          <a:p>
            <a:pPr marL="285750" indent="-285750">
              <a:lnSpc>
                <a:spcPct val="110000"/>
              </a:lnSpc>
              <a:buFont typeface="Wingdings" panose="05000000000000000000" pitchFamily="2" charset="2"/>
              <a:buChar char="l"/>
            </a:pPr>
            <a:r>
              <a:rPr lang="en-US" altLang="zh-CN" sz="1400">
                <a:solidFill>
                  <a:srgbClr val="005825"/>
                </a:solidFill>
                <a:latin typeface="微软雅黑" pitchFamily="34" charset="-122"/>
                <a:ea typeface="微软雅黑" pitchFamily="34" charset="-122"/>
              </a:rPr>
              <a:t>TransformControls.js</a:t>
            </a:r>
            <a:endParaRPr lang="zh-CN" altLang="en-US" sz="1400">
              <a:solidFill>
                <a:srgbClr val="005825"/>
              </a:solidFill>
              <a:latin typeface="微软雅黑" pitchFamily="34" charset="-122"/>
              <a:ea typeface="微软雅黑" pitchFamily="34" charset="-122"/>
            </a:endParaRPr>
          </a:p>
        </p:txBody>
      </p:sp>
      <p:sp>
        <p:nvSpPr>
          <p:cNvPr id="37"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chemeClr val="tx1">
                    <a:lumMod val="85000"/>
                    <a:lumOff val="15000"/>
                  </a:schemeClr>
                </a:solidFill>
                <a:latin typeface="微软雅黑" pitchFamily="34" charset="-122"/>
                <a:ea typeface="微软雅黑" pitchFamily="34" charset="-122"/>
              </a:rPr>
              <a:t>插件的问题</a:t>
            </a: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380841" y="1297069"/>
            <a:ext cx="8352928" cy="345094"/>
          </a:xfrm>
          <a:prstGeom prst="rect">
            <a:avLst/>
          </a:prstGeom>
          <a:noFill/>
        </p:spPr>
        <p:txBody>
          <a:bodyPr wrap="square" rtlCol="0">
            <a:spAutoFit/>
          </a:bodyPr>
          <a:lstStyle/>
          <a:p>
            <a:pPr algn="just">
              <a:lnSpc>
                <a:spcPct val="130000"/>
              </a:lnSpc>
            </a:pPr>
            <a:r>
              <a:rPr lang="zh-CN" altLang="en-US" sz="1400" smtClean="0">
                <a:latin typeface="微软雅黑" pitchFamily="34" charset="-122"/>
                <a:ea typeface="微软雅黑" pitchFamily="34" charset="-122"/>
              </a:rPr>
              <a:t>这个插件其实我只用过放大缩小功能，他自身的放大缩小的按钮样式是这样的。</a:t>
            </a:r>
            <a:endParaRPr lang="en-US" altLang="zh-CN" sz="1400">
              <a:latin typeface="微软雅黑" pitchFamily="34" charset="-122"/>
              <a:ea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070242"/>
            <a:ext cx="1800200" cy="1743121"/>
          </a:xfrm>
          <a:prstGeom prst="rect">
            <a:avLst/>
          </a:prstGeom>
        </p:spPr>
      </p:pic>
      <p:sp>
        <p:nvSpPr>
          <p:cNvPr id="31" name="TextBox 7"/>
          <p:cNvSpPr txBox="1"/>
          <p:nvPr/>
        </p:nvSpPr>
        <p:spPr>
          <a:xfrm>
            <a:off x="3347864" y="2755597"/>
            <a:ext cx="4104456" cy="372410"/>
          </a:xfrm>
          <a:prstGeom prst="rect">
            <a:avLst/>
          </a:prstGeom>
          <a:noFill/>
        </p:spPr>
        <p:txBody>
          <a:bodyPr wrap="square" rtlCol="0">
            <a:spAutoFit/>
          </a:bodyPr>
          <a:lstStyle/>
          <a:p>
            <a:pPr algn="just">
              <a:lnSpc>
                <a:spcPct val="130000"/>
              </a:lnSpc>
            </a:pPr>
            <a:r>
              <a:rPr lang="zh-CN" altLang="en-US" sz="1400" smtClean="0">
                <a:latin typeface="微软雅黑" pitchFamily="34" charset="-122"/>
                <a:ea typeface="微软雅黑" pitchFamily="34" charset="-122"/>
              </a:rPr>
              <a:t>我要的是这样的</a:t>
            </a:r>
            <a:endParaRPr lang="en-US" altLang="zh-CN" sz="1400">
              <a:latin typeface="微软雅黑" pitchFamily="34" charset="-122"/>
              <a:ea typeface="微软雅黑"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2008164"/>
            <a:ext cx="1656184" cy="1805199"/>
          </a:xfrm>
          <a:prstGeom prst="rect">
            <a:avLst/>
          </a:prstGeom>
        </p:spPr>
      </p:pic>
    </p:spTree>
    <p:extLst>
      <p:ext uri="{BB962C8B-B14F-4D97-AF65-F5344CB8AC3E}">
        <p14:creationId xmlns:p14="http://schemas.microsoft.com/office/powerpoint/2010/main" val="3230904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strips(downRight)">
                                      <p:cBhvr>
                                        <p:cTn id="24" dur="750"/>
                                        <p:tgtEl>
                                          <p:spTgt spid="30"/>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strips(downRight)">
                                      <p:cBhvr>
                                        <p:cTn id="27"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7" grpId="0"/>
      <p:bldP spid="30" grpId="0"/>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9"/>
          <p:cNvSpPr txBox="1"/>
          <p:nvPr/>
        </p:nvSpPr>
        <p:spPr>
          <a:xfrm>
            <a:off x="552805" y="1289856"/>
            <a:ext cx="8267667" cy="312778"/>
          </a:xfrm>
          <a:prstGeom prst="rect">
            <a:avLst/>
          </a:prstGeom>
          <a:noFill/>
        </p:spPr>
        <p:txBody>
          <a:bodyPr wrap="square" rtlCol="0">
            <a:spAutoFit/>
          </a:bodyPr>
          <a:lstStyle/>
          <a:p>
            <a:pPr marL="285750" indent="-285750">
              <a:lnSpc>
                <a:spcPct val="110000"/>
              </a:lnSpc>
              <a:buFont typeface="Wingdings" panose="05000000000000000000" pitchFamily="2" charset="2"/>
              <a:buChar char="l"/>
            </a:pPr>
            <a:r>
              <a:rPr lang="en-US" altLang="zh-CN" sz="1400" smtClean="0">
                <a:solidFill>
                  <a:srgbClr val="005825"/>
                </a:solidFill>
                <a:latin typeface="微软雅黑" pitchFamily="34" charset="-122"/>
                <a:ea typeface="微软雅黑" pitchFamily="34" charset="-122"/>
              </a:rPr>
              <a:t>DragControls.js</a:t>
            </a:r>
            <a:endParaRPr lang="zh-CN" altLang="en-US" sz="1400">
              <a:solidFill>
                <a:srgbClr val="005825"/>
              </a:solidFill>
              <a:latin typeface="微软雅黑" pitchFamily="34" charset="-122"/>
              <a:ea typeface="微软雅黑" pitchFamily="34" charset="-122"/>
            </a:endParaRPr>
          </a:p>
        </p:txBody>
      </p:sp>
      <p:sp>
        <p:nvSpPr>
          <p:cNvPr id="37" name="TextBox 108"/>
          <p:cNvSpPr txBox="1">
            <a:spLocks noChangeArrowheads="1"/>
          </p:cNvSpPr>
          <p:nvPr/>
        </p:nvSpPr>
        <p:spPr bwMode="auto">
          <a:xfrm>
            <a:off x="539552" y="267494"/>
            <a:ext cx="1338828"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20000"/>
              </a:lnSpc>
            </a:pPr>
            <a:r>
              <a:rPr lang="zh-CN" altLang="en-US">
                <a:solidFill>
                  <a:schemeClr val="tx1">
                    <a:lumMod val="85000"/>
                    <a:lumOff val="15000"/>
                  </a:schemeClr>
                </a:solidFill>
                <a:latin typeface="微软雅黑" pitchFamily="34" charset="-122"/>
                <a:ea typeface="微软雅黑" pitchFamily="34" charset="-122"/>
              </a:rPr>
              <a:t>插件的问题</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374127" y="1777813"/>
            <a:ext cx="8352928" cy="2613023"/>
          </a:xfrm>
          <a:prstGeom prst="rect">
            <a:avLst/>
          </a:prstGeom>
          <a:noFill/>
        </p:spPr>
        <p:txBody>
          <a:bodyPr wrap="square" rtlCol="0">
            <a:spAutoFit/>
          </a:bodyPr>
          <a:lstStyle/>
          <a:p>
            <a:pPr algn="just">
              <a:lnSpc>
                <a:spcPct val="130000"/>
              </a:lnSpc>
            </a:pPr>
            <a:r>
              <a:rPr lang="zh-CN" altLang="en-US" sz="1400">
                <a:latin typeface="微软雅黑" pitchFamily="34" charset="-122"/>
                <a:ea typeface="微软雅黑" pitchFamily="34" charset="-122"/>
              </a:rPr>
              <a:t>该</a:t>
            </a:r>
            <a:r>
              <a:rPr lang="zh-CN" altLang="en-US" sz="1400" smtClean="0">
                <a:latin typeface="微软雅黑" pitchFamily="34" charset="-122"/>
                <a:ea typeface="微软雅黑" pitchFamily="34" charset="-122"/>
              </a:rPr>
              <a:t>插件主要是用来拖动并且触发模型点击事件，但是所提供的方法并不完善</a:t>
            </a:r>
            <a:r>
              <a:rPr lang="en-US" altLang="zh-CN" sz="1400" smtClean="0">
                <a:latin typeface="微软雅黑" pitchFamily="34" charset="-122"/>
                <a:ea typeface="微软雅黑" pitchFamily="34" charset="-122"/>
              </a:rPr>
              <a:t>:</a:t>
            </a:r>
          </a:p>
          <a:p>
            <a:pPr algn="just">
              <a:lnSpc>
                <a:spcPct val="130000"/>
              </a:lnSpc>
            </a:pPr>
            <a:r>
              <a:rPr lang="en-US" altLang="zh-CN" sz="1400"/>
              <a:t>1</a:t>
            </a:r>
            <a:r>
              <a:rPr lang="zh-CN" altLang="en-US" sz="1400"/>
              <a:t>、项目中发现物体并不需要无限制拖动，主需要在同一水平拖动，所以优化一部分问题，在初始化该函数的时候传入地板（</a:t>
            </a:r>
            <a:r>
              <a:rPr lang="en-US" altLang="zh-CN" sz="1400"/>
              <a:t>floor</a:t>
            </a:r>
            <a:r>
              <a:rPr lang="zh-CN" altLang="en-US" sz="1400"/>
              <a:t>）让模型智能在地板上移动，</a:t>
            </a:r>
            <a:endParaRPr lang="en-US" altLang="zh-CN" sz="1400"/>
          </a:p>
          <a:p>
            <a:pPr algn="just">
              <a:lnSpc>
                <a:spcPct val="130000"/>
              </a:lnSpc>
            </a:pPr>
            <a:r>
              <a:rPr lang="en-US" altLang="zh-CN" sz="1400"/>
              <a:t>dragcontrols=newTHREE.DragControls(_this.objectsDrag,_this.camera,_this.renderer.domElement, _this.floor);</a:t>
            </a:r>
          </a:p>
          <a:p>
            <a:pPr algn="just">
              <a:lnSpc>
                <a:spcPct val="130000"/>
              </a:lnSpc>
            </a:pPr>
            <a:r>
              <a:rPr lang="en-US" altLang="zh-CN" sz="1400"/>
              <a:t>2</a:t>
            </a:r>
            <a:r>
              <a:rPr lang="zh-CN" altLang="en-US" sz="1400"/>
              <a:t>、同时需要手动让被移动物体失焦增加一个属性</a:t>
            </a:r>
            <a:r>
              <a:rPr lang="en-US" altLang="zh-CN" sz="1400"/>
              <a:t>selectedNull</a:t>
            </a:r>
          </a:p>
          <a:p>
            <a:pPr algn="just">
              <a:lnSpc>
                <a:spcPct val="130000"/>
              </a:lnSpc>
            </a:pPr>
            <a:r>
              <a:rPr lang="en-US" altLang="zh-CN" sz="1400"/>
              <a:t>3</a:t>
            </a:r>
            <a:r>
              <a:rPr lang="zh-CN" altLang="en-US" sz="1400"/>
              <a:t>、增加容错操作</a:t>
            </a:r>
            <a:endParaRPr lang="en-US" altLang="zh-CN" sz="1400"/>
          </a:p>
          <a:p>
            <a:pPr algn="just">
              <a:lnSpc>
                <a:spcPct val="130000"/>
              </a:lnSpc>
            </a:pPr>
            <a:r>
              <a:rPr lang="en-US" altLang="zh-CN" sz="1400"/>
              <a:t>4</a:t>
            </a:r>
            <a:r>
              <a:rPr lang="zh-CN" altLang="en-US" sz="1400"/>
              <a:t>、如果鼠标在快速移动，那么可能会无法及时算出是否已经离开了上一个物体，所以添加一个获取的焦点物体是否被改变的判断</a:t>
            </a:r>
            <a:endParaRPr lang="en-US" altLang="zh-CN" sz="1400"/>
          </a:p>
          <a:p>
            <a:pPr algn="just">
              <a:lnSpc>
                <a:spcPct val="130000"/>
              </a:lnSpc>
            </a:pPr>
            <a:endParaRPr lang="en-US" altLang="zh-CN" sz="1400" smtClean="0">
              <a:latin typeface="微软雅黑" pitchFamily="34" charset="-122"/>
              <a:ea typeface="微软雅黑" pitchFamily="34" charset="-122"/>
            </a:endParaRPr>
          </a:p>
        </p:txBody>
      </p:sp>
    </p:spTree>
    <p:extLst>
      <p:ext uri="{BB962C8B-B14F-4D97-AF65-F5344CB8AC3E}">
        <p14:creationId xmlns:p14="http://schemas.microsoft.com/office/powerpoint/2010/main" val="4255293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strips(downRight)">
                                      <p:cBhvr>
                                        <p:cTn id="24"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7"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9"/>
          <p:cNvSpPr txBox="1"/>
          <p:nvPr/>
        </p:nvSpPr>
        <p:spPr>
          <a:xfrm>
            <a:off x="552805" y="1289856"/>
            <a:ext cx="8267667" cy="312778"/>
          </a:xfrm>
          <a:prstGeom prst="rect">
            <a:avLst/>
          </a:prstGeom>
          <a:noFill/>
        </p:spPr>
        <p:txBody>
          <a:bodyPr wrap="square" rtlCol="0">
            <a:spAutoFit/>
          </a:bodyPr>
          <a:lstStyle/>
          <a:p>
            <a:pPr marL="285750" indent="-285750">
              <a:lnSpc>
                <a:spcPct val="110000"/>
              </a:lnSpc>
              <a:buFont typeface="Wingdings" panose="05000000000000000000" pitchFamily="2" charset="2"/>
              <a:buChar char="l"/>
            </a:pPr>
            <a:r>
              <a:rPr lang="en-US" altLang="zh-CN" sz="1400">
                <a:solidFill>
                  <a:srgbClr val="005825"/>
                </a:solidFill>
                <a:latin typeface="微软雅黑" pitchFamily="34" charset="-122"/>
                <a:ea typeface="微软雅黑" pitchFamily="34" charset="-122"/>
              </a:rPr>
              <a:t>OrbitControls.js</a:t>
            </a:r>
            <a:endParaRPr lang="zh-CN" altLang="en-US" sz="1400">
              <a:solidFill>
                <a:srgbClr val="005825"/>
              </a:solidFill>
              <a:latin typeface="微软雅黑" pitchFamily="34" charset="-122"/>
              <a:ea typeface="微软雅黑" pitchFamily="34" charset="-122"/>
            </a:endParaRPr>
          </a:p>
        </p:txBody>
      </p:sp>
      <p:sp>
        <p:nvSpPr>
          <p:cNvPr id="37"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chemeClr val="tx1">
                    <a:lumMod val="85000"/>
                    <a:lumOff val="15000"/>
                  </a:schemeClr>
                </a:solidFill>
                <a:latin typeface="微软雅黑" pitchFamily="34" charset="-122"/>
                <a:ea typeface="微软雅黑" pitchFamily="34" charset="-122"/>
              </a:rPr>
              <a:t>插件的问题</a:t>
            </a: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374127" y="1777813"/>
            <a:ext cx="8352928" cy="1212640"/>
          </a:xfrm>
          <a:prstGeom prst="rect">
            <a:avLst/>
          </a:prstGeom>
          <a:noFill/>
        </p:spPr>
        <p:txBody>
          <a:bodyPr wrap="square" rtlCol="0">
            <a:spAutoFit/>
          </a:bodyPr>
          <a:lstStyle/>
          <a:p>
            <a:pPr algn="just">
              <a:lnSpc>
                <a:spcPct val="130000"/>
              </a:lnSpc>
            </a:pPr>
            <a:r>
              <a:rPr lang="zh-CN" altLang="en-US" sz="1400">
                <a:latin typeface="微软雅黑" pitchFamily="34" charset="-122"/>
                <a:ea typeface="微软雅黑" pitchFamily="34" charset="-122"/>
              </a:rPr>
              <a:t>该</a:t>
            </a:r>
            <a:r>
              <a:rPr lang="zh-CN" altLang="en-US" sz="1400" smtClean="0">
                <a:latin typeface="微软雅黑" pitchFamily="34" charset="-122"/>
                <a:ea typeface="微软雅黑" pitchFamily="34" charset="-122"/>
              </a:rPr>
              <a:t>插件主要是用来控制</a:t>
            </a:r>
            <a:r>
              <a:rPr lang="en-US" altLang="zh-CN" sz="1400" smtClean="0">
                <a:latin typeface="微软雅黑" pitchFamily="34" charset="-122"/>
                <a:ea typeface="微软雅黑" pitchFamily="34" charset="-122"/>
              </a:rPr>
              <a:t>3d</a:t>
            </a:r>
            <a:r>
              <a:rPr lang="zh-CN" altLang="en-US" sz="1400" smtClean="0">
                <a:latin typeface="微软雅黑" pitchFamily="34" charset="-122"/>
                <a:ea typeface="微软雅黑" pitchFamily="34" charset="-122"/>
              </a:rPr>
              <a:t>场景，但是所提供的方法并不完善</a:t>
            </a:r>
            <a:r>
              <a:rPr lang="en-US" altLang="zh-CN" sz="1400" smtClean="0">
                <a:latin typeface="微软雅黑" pitchFamily="34" charset="-122"/>
                <a:ea typeface="微软雅黑" pitchFamily="34" charset="-122"/>
              </a:rPr>
              <a:t>:</a:t>
            </a:r>
          </a:p>
          <a:p>
            <a:pPr algn="just">
              <a:lnSpc>
                <a:spcPct val="130000"/>
              </a:lnSpc>
            </a:pPr>
            <a:r>
              <a:rPr lang="en-US" altLang="zh-CN" sz="1400"/>
              <a:t>1</a:t>
            </a:r>
            <a:r>
              <a:rPr lang="zh-CN" altLang="en-US" sz="1400"/>
              <a:t>、增加手动设置旋转视角（</a:t>
            </a:r>
            <a:r>
              <a:rPr lang="en-US" altLang="zh-CN" sz="1400"/>
              <a:t>setRotate</a:t>
            </a:r>
            <a:r>
              <a:rPr lang="zh-CN" altLang="en-US" sz="1400"/>
              <a:t>）</a:t>
            </a:r>
            <a:endParaRPr lang="en-US" altLang="zh-CN" sz="1400"/>
          </a:p>
          <a:p>
            <a:pPr algn="just">
              <a:lnSpc>
                <a:spcPct val="130000"/>
              </a:lnSpc>
            </a:pPr>
            <a:r>
              <a:rPr lang="en-US" altLang="zh-CN" sz="1400"/>
              <a:t>2</a:t>
            </a:r>
            <a:r>
              <a:rPr lang="zh-CN" altLang="en-US" sz="1400"/>
              <a:t>、增加手动设置缩放（</a:t>
            </a:r>
            <a:r>
              <a:rPr lang="en-US" altLang="zh-CN" sz="1400"/>
              <a:t> setScale </a:t>
            </a:r>
            <a:r>
              <a:rPr lang="zh-CN" altLang="en-US" sz="1400"/>
              <a:t>）</a:t>
            </a:r>
            <a:endParaRPr lang="en-US" altLang="zh-CN" sz="1400"/>
          </a:p>
          <a:p>
            <a:pPr algn="just">
              <a:lnSpc>
                <a:spcPct val="130000"/>
              </a:lnSpc>
            </a:pPr>
            <a:r>
              <a:rPr lang="en-US" altLang="zh-CN" sz="1400"/>
              <a:t>3</a:t>
            </a:r>
            <a:r>
              <a:rPr lang="zh-CN" altLang="en-US" sz="1400"/>
              <a:t>、增加手动改变聚焦点（</a:t>
            </a:r>
            <a:r>
              <a:rPr lang="en-US" altLang="zh-CN" sz="1400"/>
              <a:t>setHandleMouseMovePan</a:t>
            </a:r>
            <a:r>
              <a:rPr lang="zh-CN" altLang="en-US" sz="1400"/>
              <a:t>）</a:t>
            </a:r>
            <a:endParaRPr lang="en-US" altLang="zh-CN" sz="1400"/>
          </a:p>
        </p:txBody>
      </p:sp>
    </p:spTree>
    <p:extLst>
      <p:ext uri="{BB962C8B-B14F-4D97-AF65-F5344CB8AC3E}">
        <p14:creationId xmlns:p14="http://schemas.microsoft.com/office/powerpoint/2010/main" val="2966751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strips(downRight)">
                                      <p:cBhvr>
                                        <p:cTn id="24"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7"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108"/>
          <p:cNvSpPr txBox="1">
            <a:spLocks noChangeArrowheads="1"/>
          </p:cNvSpPr>
          <p:nvPr/>
        </p:nvSpPr>
        <p:spPr bwMode="auto">
          <a:xfrm>
            <a:off x="539552" y="267494"/>
            <a:ext cx="2417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solidFill>
                  <a:schemeClr val="tx1">
                    <a:lumMod val="85000"/>
                    <a:lumOff val="15000"/>
                  </a:schemeClr>
                </a:solidFill>
                <a:latin typeface="微软雅黑" pitchFamily="34" charset="-122"/>
                <a:ea typeface="微软雅黑" pitchFamily="34" charset="-122"/>
              </a:rPr>
              <a:t>Three.js</a:t>
            </a:r>
            <a:r>
              <a:rPr lang="zh-CN" altLang="en-US">
                <a:solidFill>
                  <a:schemeClr val="tx1">
                    <a:lumMod val="85000"/>
                    <a:lumOff val="15000"/>
                  </a:schemeClr>
                </a:solidFill>
                <a:latin typeface="微软雅黑" pitchFamily="34" charset="-122"/>
                <a:ea typeface="微软雅黑" pitchFamily="34" charset="-122"/>
              </a:rPr>
              <a:t>比较坑的地方</a:t>
            </a: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272630" y="1060860"/>
            <a:ext cx="8352928" cy="3453253"/>
          </a:xfrm>
          <a:prstGeom prst="rect">
            <a:avLst/>
          </a:prstGeom>
          <a:noFill/>
        </p:spPr>
        <p:txBody>
          <a:bodyPr wrap="square" rtlCol="0">
            <a:spAutoFit/>
          </a:bodyPr>
          <a:lstStyle/>
          <a:p>
            <a:pPr algn="just">
              <a:lnSpc>
                <a:spcPct val="130000"/>
              </a:lnSpc>
            </a:pPr>
            <a:r>
              <a:rPr lang="zh-CN" altLang="en-US" sz="1400" smtClean="0">
                <a:latin typeface="微软雅黑" pitchFamily="34" charset="-122"/>
                <a:ea typeface="微软雅黑" pitchFamily="34" charset="-122"/>
              </a:rPr>
              <a:t>简单列举一下遇到的问题：</a:t>
            </a:r>
            <a:endParaRPr lang="en-US" altLang="zh-CN" sz="1400" smtClean="0">
              <a:latin typeface="微软雅黑" pitchFamily="34" charset="-122"/>
              <a:ea typeface="微软雅黑" pitchFamily="34" charset="-122"/>
            </a:endParaRPr>
          </a:p>
          <a:p>
            <a:pPr algn="just">
              <a:lnSpc>
                <a:spcPct val="130000"/>
              </a:lnSpc>
            </a:pPr>
            <a:r>
              <a:rPr lang="zh-CN" altLang="en-US" sz="1400" smtClean="0">
                <a:solidFill>
                  <a:srgbClr val="FFC000"/>
                </a:solidFill>
                <a:latin typeface="微软雅黑" pitchFamily="34" charset="-122"/>
                <a:ea typeface="微软雅黑" pitchFamily="34" charset="-122"/>
              </a:rPr>
              <a:t>不知道文档不好查算不算？</a:t>
            </a:r>
            <a:endParaRPr lang="en-US" altLang="zh-CN" sz="1400" smtClean="0">
              <a:solidFill>
                <a:srgbClr val="FFC000"/>
              </a:solidFill>
              <a:latin typeface="微软雅黑" pitchFamily="34" charset="-122"/>
              <a:ea typeface="微软雅黑" pitchFamily="34" charset="-122"/>
            </a:endParaRPr>
          </a:p>
          <a:p>
            <a:pPr marL="285750" indent="-285750" algn="just">
              <a:lnSpc>
                <a:spcPct val="130000"/>
              </a:lnSpc>
              <a:buFont typeface="Wingdings" panose="05000000000000000000" pitchFamily="2" charset="2"/>
              <a:buChar char="l"/>
            </a:pPr>
            <a:r>
              <a:rPr lang="en-US" altLang="zh-CN" sz="1400" smtClean="0">
                <a:latin typeface="微软雅黑" pitchFamily="34" charset="-122"/>
                <a:ea typeface="微软雅黑" pitchFamily="34" charset="-122"/>
              </a:rPr>
              <a:t>3D</a:t>
            </a:r>
            <a:r>
              <a:rPr lang="zh-CN" altLang="en-US" sz="1400" smtClean="0">
                <a:latin typeface="微软雅黑" pitchFamily="34" charset="-122"/>
                <a:ea typeface="微软雅黑" pitchFamily="34" charset="-122"/>
              </a:rPr>
              <a:t>场景的闪烁</a:t>
            </a:r>
            <a:endParaRPr lang="en-US" altLang="zh-CN" sz="1400" smtClean="0">
              <a:latin typeface="微软雅黑" pitchFamily="34" charset="-122"/>
              <a:ea typeface="微软雅黑" pitchFamily="34" charset="-122"/>
            </a:endParaRPr>
          </a:p>
          <a:p>
            <a:pPr algn="just">
              <a:lnSpc>
                <a:spcPct val="130000"/>
              </a:lnSpc>
            </a:pPr>
            <a:r>
              <a:rPr lang="zh-CN" altLang="en-US" sz="1400"/>
              <a:t>在拖动物体的时候，整个</a:t>
            </a:r>
            <a:r>
              <a:rPr lang="en-US" altLang="zh-CN" sz="1400"/>
              <a:t>3D</a:t>
            </a:r>
            <a:r>
              <a:rPr lang="zh-CN" altLang="en-US" sz="1400"/>
              <a:t>场景会出现模糊，图像部分无法加载的情况，很影响美观，（类似于玩游戏图像卡顿有锯齿），对于比较薄的物体特别明显，到一定的</a:t>
            </a:r>
            <a:r>
              <a:rPr lang="zh-CN" altLang="en-US" sz="1400" smtClean="0"/>
              <a:t>角度物体的一部分就</a:t>
            </a:r>
            <a:r>
              <a:rPr lang="zh-CN" altLang="en-US" sz="1400"/>
              <a:t>直接看不见，</a:t>
            </a:r>
            <a:endParaRPr lang="en-US" altLang="zh-CN" sz="1400"/>
          </a:p>
          <a:p>
            <a:pPr algn="just">
              <a:lnSpc>
                <a:spcPct val="130000"/>
              </a:lnSpc>
            </a:pPr>
            <a:r>
              <a:rPr lang="zh-CN" altLang="en-US" sz="1400"/>
              <a:t>解决办法：</a:t>
            </a:r>
            <a:endParaRPr lang="en-US" altLang="zh-CN" sz="1400"/>
          </a:p>
          <a:p>
            <a:pPr algn="just">
              <a:lnSpc>
                <a:spcPct val="130000"/>
              </a:lnSpc>
            </a:pPr>
            <a:r>
              <a:rPr lang="en-US" altLang="zh-CN" sz="1400"/>
              <a:t>1</a:t>
            </a:r>
            <a:r>
              <a:rPr lang="zh-CN" altLang="en-US" sz="1400"/>
              <a:t>、</a:t>
            </a:r>
            <a:r>
              <a:rPr lang="en-US" altLang="zh-CN" sz="1400"/>
              <a:t>renderer</a:t>
            </a:r>
            <a:r>
              <a:rPr lang="zh-CN" altLang="en-US" sz="1400"/>
              <a:t>渲染器增加主要属性深度缓冲区：</a:t>
            </a:r>
            <a:r>
              <a:rPr lang="en-US" altLang="zh-CN" sz="1400"/>
              <a:t>logarithmicDepthBuffer: true//</a:t>
            </a:r>
            <a:r>
              <a:rPr lang="zh-CN" altLang="en-US" sz="1400"/>
              <a:t>解决闪烁问题</a:t>
            </a:r>
            <a:endParaRPr lang="en-US" altLang="zh-CN" sz="1400"/>
          </a:p>
          <a:p>
            <a:pPr algn="just">
              <a:lnSpc>
                <a:spcPct val="130000"/>
              </a:lnSpc>
            </a:pPr>
            <a:r>
              <a:rPr lang="zh-CN" altLang="en-US" sz="1400"/>
              <a:t>但是开启这个后</a:t>
            </a:r>
            <a:r>
              <a:rPr lang="en-US" altLang="zh-CN" sz="1400"/>
              <a:t>sprite</a:t>
            </a:r>
            <a:r>
              <a:rPr lang="zh-CN" altLang="en-US" sz="1400"/>
              <a:t>（如右图）会看不见（但是最新版本解决了这个问题）</a:t>
            </a:r>
            <a:endParaRPr lang="en-US" altLang="zh-CN" sz="1400"/>
          </a:p>
          <a:p>
            <a:pPr algn="just">
              <a:lnSpc>
                <a:spcPct val="130000"/>
              </a:lnSpc>
            </a:pPr>
            <a:r>
              <a:rPr lang="en-US" altLang="zh-CN" sz="1400"/>
              <a:t>2</a:t>
            </a:r>
            <a:r>
              <a:rPr lang="zh-CN" altLang="en-US" sz="1400"/>
              <a:t>、材质的透明度属性</a:t>
            </a:r>
            <a:r>
              <a:rPr lang="en-US" altLang="zh-CN" sz="1400"/>
              <a:t>transport</a:t>
            </a:r>
            <a:r>
              <a:rPr lang="zh-CN" altLang="en-US" sz="1400"/>
              <a:t>必须设置为</a:t>
            </a:r>
            <a:r>
              <a:rPr lang="en-US" altLang="zh-CN" sz="1400"/>
              <a:t>true</a:t>
            </a:r>
            <a:r>
              <a:rPr lang="zh-CN" altLang="en-US" sz="1400"/>
              <a:t>；</a:t>
            </a:r>
            <a:endParaRPr lang="en-US" altLang="zh-CN" sz="1400"/>
          </a:p>
          <a:p>
            <a:pPr algn="just">
              <a:lnSpc>
                <a:spcPct val="130000"/>
              </a:lnSpc>
            </a:pPr>
            <a:r>
              <a:rPr lang="en-US" altLang="zh-CN" sz="1400"/>
              <a:t>3</a:t>
            </a:r>
            <a:r>
              <a:rPr lang="zh-CN" altLang="en-US" sz="1400"/>
              <a:t>、导入模型必须封面完整，不能有大问题</a:t>
            </a:r>
            <a:endParaRPr lang="en-US" altLang="zh-CN" sz="1400"/>
          </a:p>
          <a:p>
            <a:pPr algn="just">
              <a:lnSpc>
                <a:spcPct val="130000"/>
              </a:lnSpc>
            </a:pPr>
            <a:r>
              <a:rPr lang="en-US" altLang="zh-CN" sz="1400"/>
              <a:t>4</a:t>
            </a:r>
            <a:r>
              <a:rPr lang="zh-CN" altLang="en-US" sz="1400"/>
              <a:t>、没厚度的两个物体必须保证有一定的距离</a:t>
            </a:r>
            <a:endParaRPr lang="en-US" altLang="zh-CN" sz="1400"/>
          </a:p>
          <a:p>
            <a:pPr algn="just">
              <a:lnSpc>
                <a:spcPct val="130000"/>
              </a:lnSpc>
            </a:pPr>
            <a:r>
              <a:rPr lang="en-US" altLang="zh-CN" sz="1400"/>
              <a:t>5</a:t>
            </a:r>
            <a:r>
              <a:rPr lang="zh-CN" altLang="en-US" sz="1400"/>
              <a:t>、对机器性能还是有要求的</a:t>
            </a:r>
            <a:endParaRPr lang="en-US" altLang="zh-CN" sz="140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3147814"/>
            <a:ext cx="1368152" cy="1452780"/>
          </a:xfrm>
          <a:prstGeom prst="rect">
            <a:avLst/>
          </a:prstGeom>
        </p:spPr>
      </p:pic>
    </p:spTree>
    <p:extLst>
      <p:ext uri="{BB962C8B-B14F-4D97-AF65-F5344CB8AC3E}">
        <p14:creationId xmlns:p14="http://schemas.microsoft.com/office/powerpoint/2010/main" val="3726970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strips(downRight)">
                                      <p:cBhvr>
                                        <p:cTn id="19"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108"/>
          <p:cNvSpPr txBox="1">
            <a:spLocks noChangeArrowheads="1"/>
          </p:cNvSpPr>
          <p:nvPr/>
        </p:nvSpPr>
        <p:spPr bwMode="auto">
          <a:xfrm>
            <a:off x="539552" y="267494"/>
            <a:ext cx="2417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solidFill>
                  <a:schemeClr val="tx1">
                    <a:lumMod val="85000"/>
                    <a:lumOff val="15000"/>
                  </a:schemeClr>
                </a:solidFill>
                <a:latin typeface="微软雅黑" pitchFamily="34" charset="-122"/>
                <a:ea typeface="微软雅黑" pitchFamily="34" charset="-122"/>
              </a:rPr>
              <a:t>Three.js</a:t>
            </a:r>
            <a:r>
              <a:rPr lang="zh-CN" altLang="en-US">
                <a:solidFill>
                  <a:schemeClr val="tx1">
                    <a:lumMod val="85000"/>
                    <a:lumOff val="15000"/>
                  </a:schemeClr>
                </a:solidFill>
                <a:latin typeface="微软雅黑" pitchFamily="34" charset="-122"/>
                <a:ea typeface="微软雅黑" pitchFamily="34" charset="-122"/>
              </a:rPr>
              <a:t>比较坑的地方</a:t>
            </a: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440755" y="1131590"/>
            <a:ext cx="8352928" cy="289310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l"/>
            </a:pPr>
            <a:r>
              <a:rPr lang="zh-CN" altLang="en-US" sz="1400" smtClean="0">
                <a:latin typeface="微软雅黑" pitchFamily="34" charset="-122"/>
                <a:ea typeface="微软雅黑" pitchFamily="34" charset="-122"/>
              </a:rPr>
              <a:t>导入模型的材质变换</a:t>
            </a:r>
            <a:endParaRPr lang="en-US" altLang="zh-CN" sz="1400" smtClean="0">
              <a:latin typeface="微软雅黑" pitchFamily="34" charset="-122"/>
              <a:ea typeface="微软雅黑" pitchFamily="34" charset="-122"/>
            </a:endParaRPr>
          </a:p>
          <a:p>
            <a:pPr algn="just">
              <a:lnSpc>
                <a:spcPct val="130000"/>
              </a:lnSpc>
            </a:pPr>
            <a:r>
              <a:rPr lang="zh-CN" altLang="en-US" sz="1400"/>
              <a:t>不同</a:t>
            </a:r>
            <a:r>
              <a:rPr lang="en-US" altLang="zh-CN" sz="1400"/>
              <a:t>3d</a:t>
            </a:r>
            <a:r>
              <a:rPr lang="zh-CN" altLang="en-US" sz="1400"/>
              <a:t>建模工具多导出的材质有可能不同：</a:t>
            </a:r>
            <a:endParaRPr lang="en-US" altLang="zh-CN" sz="1400"/>
          </a:p>
          <a:p>
            <a:pPr algn="just">
              <a:lnSpc>
                <a:spcPct val="130000"/>
              </a:lnSpc>
            </a:pPr>
            <a:r>
              <a:rPr lang="zh-CN" altLang="en-US" sz="1400"/>
              <a:t>通过方法：</a:t>
            </a:r>
            <a:r>
              <a:rPr lang="en-US" altLang="zh-CN" sz="1400"/>
              <a:t>elm.children[0].children[1].traverse(function (child) {</a:t>
            </a:r>
          </a:p>
          <a:p>
            <a:pPr algn="just">
              <a:lnSpc>
                <a:spcPct val="130000"/>
              </a:lnSpc>
            </a:pPr>
            <a:r>
              <a:rPr lang="en-US" altLang="zh-CN" sz="1400"/>
              <a:t>                    if (child instanceof THREE.Mesh) {</a:t>
            </a:r>
          </a:p>
          <a:p>
            <a:pPr algn="just">
              <a:lnSpc>
                <a:spcPct val="130000"/>
              </a:lnSpc>
            </a:pPr>
            <a:r>
              <a:rPr lang="en-US" altLang="zh-CN" sz="1400"/>
              <a:t>		 child.materil //</a:t>
            </a:r>
            <a:r>
              <a:rPr lang="zh-CN" altLang="en-US" sz="1400"/>
              <a:t>这里得到的的材质可能是一个</a:t>
            </a:r>
            <a:r>
              <a:rPr lang="en-US" altLang="zh-CN" sz="1400"/>
              <a:t>list</a:t>
            </a:r>
            <a:r>
              <a:rPr lang="zh-CN" altLang="en-US" sz="1400" smtClean="0"/>
              <a:t>，又可能</a:t>
            </a:r>
            <a:r>
              <a:rPr lang="zh-CN" altLang="en-US" sz="1400"/>
              <a:t>是一个单个的</a:t>
            </a:r>
            <a:r>
              <a:rPr lang="en-US" altLang="zh-CN" sz="1400"/>
              <a:t>materil</a:t>
            </a:r>
          </a:p>
          <a:p>
            <a:pPr algn="just">
              <a:lnSpc>
                <a:spcPct val="130000"/>
              </a:lnSpc>
            </a:pPr>
            <a:r>
              <a:rPr lang="en-US" altLang="zh-CN" sz="1400"/>
              <a:t>		}</a:t>
            </a:r>
          </a:p>
          <a:p>
            <a:pPr algn="just">
              <a:lnSpc>
                <a:spcPct val="130000"/>
              </a:lnSpc>
            </a:pPr>
            <a:r>
              <a:rPr lang="en-US" altLang="zh-CN" sz="1400"/>
              <a:t>	}</a:t>
            </a:r>
            <a:r>
              <a:rPr lang="zh-CN" altLang="en-US" sz="1400"/>
              <a:t>）；</a:t>
            </a:r>
            <a:endParaRPr lang="en-US" altLang="zh-CN" sz="1400"/>
          </a:p>
          <a:p>
            <a:pPr marL="285750" indent="-285750" algn="just">
              <a:lnSpc>
                <a:spcPct val="130000"/>
              </a:lnSpc>
              <a:buFont typeface="Wingdings" panose="05000000000000000000" pitchFamily="2" charset="2"/>
              <a:buChar char="l"/>
            </a:pPr>
            <a:r>
              <a:rPr lang="zh-CN" altLang="en-US" sz="1400" smtClean="0">
                <a:latin typeface="微软雅黑" pitchFamily="34" charset="-122"/>
                <a:ea typeface="微软雅黑" pitchFamily="34" charset="-122"/>
              </a:rPr>
              <a:t>导入模型的材质变换</a:t>
            </a:r>
            <a:endParaRPr lang="en-US" altLang="zh-CN" sz="1400" smtClean="0">
              <a:latin typeface="微软雅黑" pitchFamily="34" charset="-122"/>
              <a:ea typeface="微软雅黑" pitchFamily="34" charset="-122"/>
            </a:endParaRPr>
          </a:p>
          <a:p>
            <a:pPr algn="just">
              <a:lnSpc>
                <a:spcPct val="130000"/>
              </a:lnSpc>
            </a:pPr>
            <a:r>
              <a:rPr lang="en-US" altLang="zh-CN" sz="1400"/>
              <a:t>_this.renderer.setPixelRatio(window. devicePixelRatio)//</a:t>
            </a:r>
            <a:r>
              <a:rPr lang="zh-CN" altLang="en-US" sz="1400"/>
              <a:t>设备物理像素和设备独立像素</a:t>
            </a:r>
            <a:endParaRPr lang="en-US" altLang="zh-CN" sz="1400"/>
          </a:p>
          <a:p>
            <a:pPr algn="just">
              <a:lnSpc>
                <a:spcPct val="130000"/>
              </a:lnSpc>
            </a:pPr>
            <a:r>
              <a:rPr lang="zh-CN" altLang="en-US" sz="1400"/>
              <a:t>官方给定的为获取设备自身的值是最好的，让图像更清晰，但是实际上设置大一点会更清晰。</a:t>
            </a:r>
            <a:endParaRPr lang="en-US" altLang="zh-CN" sz="1400"/>
          </a:p>
        </p:txBody>
      </p:sp>
    </p:spTree>
    <p:extLst>
      <p:ext uri="{BB962C8B-B14F-4D97-AF65-F5344CB8AC3E}">
        <p14:creationId xmlns:p14="http://schemas.microsoft.com/office/powerpoint/2010/main" val="1424276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strips(downRight)">
                                      <p:cBhvr>
                                        <p:cTn id="19"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108"/>
          <p:cNvSpPr txBox="1">
            <a:spLocks noChangeArrowheads="1"/>
          </p:cNvSpPr>
          <p:nvPr/>
        </p:nvSpPr>
        <p:spPr bwMode="auto">
          <a:xfrm>
            <a:off x="539552" y="267494"/>
            <a:ext cx="2417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solidFill>
                  <a:schemeClr val="tx1">
                    <a:lumMod val="85000"/>
                    <a:lumOff val="15000"/>
                  </a:schemeClr>
                </a:solidFill>
                <a:latin typeface="微软雅黑" pitchFamily="34" charset="-122"/>
                <a:ea typeface="微软雅黑" pitchFamily="34" charset="-122"/>
              </a:rPr>
              <a:t>Three.js</a:t>
            </a:r>
            <a:r>
              <a:rPr lang="zh-CN" altLang="en-US">
                <a:solidFill>
                  <a:schemeClr val="tx1">
                    <a:lumMod val="85000"/>
                    <a:lumOff val="15000"/>
                  </a:schemeClr>
                </a:solidFill>
                <a:latin typeface="微软雅黑" pitchFamily="34" charset="-122"/>
                <a:ea typeface="微软雅黑" pitchFamily="34" charset="-122"/>
              </a:rPr>
              <a:t>比较坑的地方</a:t>
            </a: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253370" y="920828"/>
            <a:ext cx="8352928" cy="4013406"/>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l"/>
            </a:pPr>
            <a:r>
              <a:rPr lang="zh-CN" altLang="en-US" sz="1400" smtClean="0">
                <a:latin typeface="微软雅黑" pitchFamily="34" charset="-122"/>
                <a:ea typeface="微软雅黑" pitchFamily="34" charset="-122"/>
              </a:rPr>
              <a:t>无法确定最后一个模型加载完成</a:t>
            </a:r>
            <a:endParaRPr lang="en-US" altLang="zh-CN" sz="1400" smtClean="0">
              <a:latin typeface="微软雅黑" pitchFamily="34" charset="-122"/>
              <a:ea typeface="微软雅黑" pitchFamily="34" charset="-122"/>
            </a:endParaRPr>
          </a:p>
          <a:p>
            <a:pPr algn="just">
              <a:lnSpc>
                <a:spcPct val="130000"/>
              </a:lnSpc>
            </a:pPr>
            <a:r>
              <a:rPr lang="zh-CN" altLang="en-US" sz="1400" smtClean="0"/>
              <a:t>很多操作要在所有模型加载完之后才能执行，但是在加载</a:t>
            </a:r>
            <a:r>
              <a:rPr lang="en-US" altLang="zh-CN" sz="1400" smtClean="0"/>
              <a:t>3d</a:t>
            </a:r>
            <a:r>
              <a:rPr lang="zh-CN" altLang="en-US" sz="1400" smtClean="0"/>
              <a:t>模型的时候模型个数进条无法精确（目前的方法是单独写一个计数器计算加载了的模型。预估最后一个模型所需加载时间，然后预留出来）：</a:t>
            </a:r>
            <a:endParaRPr lang="en-US" altLang="zh-CN" sz="1400" smtClean="0"/>
          </a:p>
          <a:p>
            <a:pPr algn="just">
              <a:lnSpc>
                <a:spcPct val="130000"/>
              </a:lnSpc>
            </a:pPr>
            <a:r>
              <a:rPr lang="zh-CN" altLang="en-US" sz="1400" smtClean="0"/>
              <a:t>个人愚见：主要是模型文件加载时用的</a:t>
            </a:r>
            <a:r>
              <a:rPr lang="en-US" altLang="zh-CN" sz="1400"/>
              <a:t>new </a:t>
            </a:r>
            <a:r>
              <a:rPr lang="en-US" altLang="zh-CN" sz="1400" smtClean="0"/>
              <a:t>XMLHttpRequest</a:t>
            </a:r>
            <a:r>
              <a:rPr lang="zh-CN" altLang="en-US" sz="1400" smtClean="0"/>
              <a:t>（）</a:t>
            </a:r>
            <a:r>
              <a:rPr lang="en-US" altLang="zh-CN" sz="1400"/>
              <a:t> </a:t>
            </a:r>
            <a:r>
              <a:rPr lang="zh-CN" altLang="en-US" sz="1400" smtClean="0"/>
              <a:t>去加载。请求头中</a:t>
            </a:r>
            <a:r>
              <a:rPr lang="en-US" altLang="zh-CN" sz="1400" smtClean="0"/>
              <a:t>lengthComputable</a:t>
            </a:r>
            <a:r>
              <a:rPr lang="zh-CN" altLang="en-US" sz="1400" smtClean="0"/>
              <a:t>如果很小且无法计算，那么无法获取到返回值中的已加载大小</a:t>
            </a:r>
            <a:r>
              <a:rPr lang="en-US" altLang="zh-CN" sz="1400" smtClean="0"/>
              <a:t>loaded</a:t>
            </a:r>
            <a:r>
              <a:rPr lang="zh-CN" altLang="en-US" sz="1400" smtClean="0"/>
              <a:t>和总共的大小</a:t>
            </a:r>
            <a:r>
              <a:rPr lang="en-US" altLang="zh-CN" sz="1400" smtClean="0"/>
              <a:t>total</a:t>
            </a:r>
            <a:r>
              <a:rPr lang="zh-CN" altLang="en-US" sz="1400" smtClean="0"/>
              <a:t>，这样就无法确定是否加载完成。</a:t>
            </a:r>
            <a:endParaRPr lang="en-US" altLang="zh-CN" sz="1400" smtClean="0"/>
          </a:p>
          <a:p>
            <a:pPr algn="just">
              <a:lnSpc>
                <a:spcPct val="130000"/>
              </a:lnSpc>
            </a:pPr>
            <a:r>
              <a:rPr lang="en-US" altLang="zh-CN" sz="1400"/>
              <a:t>function (xhr) {//</a:t>
            </a:r>
            <a:r>
              <a:rPr lang="zh-CN" altLang="en-US" sz="1400"/>
              <a:t>模型和皮肤都加载加载</a:t>
            </a:r>
            <a:r>
              <a:rPr lang="zh-CN" altLang="en-US" sz="1400" smtClean="0"/>
              <a:t>成功 反应加载进度的回调函数</a:t>
            </a:r>
            <a:endParaRPr lang="zh-CN" altLang="en-US" sz="1400"/>
          </a:p>
          <a:p>
            <a:pPr algn="just">
              <a:lnSpc>
                <a:spcPct val="130000"/>
              </a:lnSpc>
            </a:pPr>
            <a:r>
              <a:rPr lang="zh-CN" altLang="en-US" sz="1400"/>
              <a:t>            </a:t>
            </a:r>
            <a:r>
              <a:rPr lang="en-US" altLang="zh-CN" sz="1400"/>
              <a:t>console.log(xhr.lengthComputable);</a:t>
            </a:r>
          </a:p>
          <a:p>
            <a:pPr algn="just">
              <a:lnSpc>
                <a:spcPct val="130000"/>
              </a:lnSpc>
            </a:pPr>
            <a:r>
              <a:rPr lang="en-US" altLang="zh-CN" sz="1400"/>
              <a:t>                if (xhr.lengthComputable) {</a:t>
            </a:r>
          </a:p>
          <a:p>
            <a:pPr algn="just">
              <a:lnSpc>
                <a:spcPct val="130000"/>
              </a:lnSpc>
            </a:pPr>
            <a:r>
              <a:rPr lang="en-US" altLang="zh-CN" sz="1400"/>
              <a:t>                    var percentComplete = xhr.loaded / xhr.total</a:t>
            </a:r>
            <a:r>
              <a:rPr lang="en-US" altLang="zh-CN" sz="1400" smtClean="0"/>
              <a:t>;}</a:t>
            </a:r>
          </a:p>
          <a:p>
            <a:pPr algn="just">
              <a:lnSpc>
                <a:spcPct val="130000"/>
              </a:lnSpc>
            </a:pPr>
            <a:r>
              <a:rPr lang="en-US" altLang="zh-CN" sz="1400" smtClean="0"/>
              <a:t>});</a:t>
            </a:r>
          </a:p>
          <a:p>
            <a:pPr algn="just">
              <a:lnSpc>
                <a:spcPct val="130000"/>
              </a:lnSpc>
            </a:pPr>
            <a:r>
              <a:rPr lang="zh-CN" altLang="en-US" sz="1400" smtClean="0"/>
              <a:t>这个确实是</a:t>
            </a:r>
            <a:r>
              <a:rPr lang="en-US" altLang="zh-CN" sz="1400" smtClean="0"/>
              <a:t>three.js</a:t>
            </a:r>
            <a:r>
              <a:rPr lang="zh-CN" altLang="en-US" sz="1400" smtClean="0"/>
              <a:t>自己的一个</a:t>
            </a:r>
            <a:r>
              <a:rPr lang="en-US" altLang="zh-CN" sz="1400" smtClean="0"/>
              <a:t>bug</a:t>
            </a:r>
            <a:r>
              <a:rPr lang="zh-CN" altLang="en-US" sz="1400" smtClean="0"/>
              <a:t>；</a:t>
            </a:r>
            <a:endParaRPr lang="en-US" altLang="zh-CN" sz="1400"/>
          </a:p>
          <a:p>
            <a:pPr algn="just">
              <a:lnSpc>
                <a:spcPct val="130000"/>
              </a:lnSpc>
            </a:pPr>
            <a:endParaRPr lang="en-US" altLang="zh-CN" sz="1400"/>
          </a:p>
          <a:p>
            <a:pPr algn="just">
              <a:lnSpc>
                <a:spcPct val="130000"/>
              </a:lnSpc>
            </a:pPr>
            <a:endParaRPr lang="en-US" altLang="zh-CN" sz="1400"/>
          </a:p>
        </p:txBody>
      </p:sp>
    </p:spTree>
    <p:extLst>
      <p:ext uri="{BB962C8B-B14F-4D97-AF65-F5344CB8AC3E}">
        <p14:creationId xmlns:p14="http://schemas.microsoft.com/office/powerpoint/2010/main" val="1343796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strips(downRight)">
                                      <p:cBhvr>
                                        <p:cTn id="19"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txBox="1"/>
          <p:nvPr/>
        </p:nvSpPr>
        <p:spPr>
          <a:xfrm>
            <a:off x="251520" y="4083918"/>
            <a:ext cx="8352928" cy="932563"/>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l"/>
            </a:pPr>
            <a:r>
              <a:rPr lang="zh-CN" altLang="en-US" sz="1400" smtClean="0">
                <a:latin typeface="微软雅黑" pitchFamily="34" charset="-122"/>
                <a:ea typeface="微软雅黑" pitchFamily="34" charset="-122"/>
              </a:rPr>
              <a:t>一个神奇的问题</a:t>
            </a:r>
            <a:endParaRPr lang="en-US" altLang="zh-CN" sz="1400" smtClean="0">
              <a:latin typeface="微软雅黑" pitchFamily="34" charset="-122"/>
              <a:ea typeface="微软雅黑" pitchFamily="34" charset="-122"/>
            </a:endParaRPr>
          </a:p>
          <a:p>
            <a:pPr algn="just">
              <a:lnSpc>
                <a:spcPct val="130000"/>
              </a:lnSpc>
            </a:pPr>
            <a:r>
              <a:rPr lang="zh-CN" altLang="en-US" sz="1400" smtClean="0"/>
              <a:t>如果</a:t>
            </a:r>
            <a:r>
              <a:rPr lang="zh-CN" altLang="en-US" sz="1400"/>
              <a:t>材料</a:t>
            </a:r>
            <a:r>
              <a:rPr lang="en-US" altLang="zh-CN" sz="1400" smtClean="0"/>
              <a:t>transparent</a:t>
            </a:r>
            <a:r>
              <a:rPr lang="zh-CN" altLang="en-US" sz="1400" smtClean="0"/>
              <a:t>设置为</a:t>
            </a:r>
            <a:r>
              <a:rPr lang="en-US" altLang="zh-CN" sz="1400" smtClean="0"/>
              <a:t>false</a:t>
            </a:r>
            <a:r>
              <a:rPr lang="zh-CN" altLang="en-US" sz="1400"/>
              <a:t> </a:t>
            </a:r>
            <a:r>
              <a:rPr lang="zh-CN" altLang="en-US" sz="1400" smtClean="0"/>
              <a:t>或者不设置、深度缓冲区开启、在正交相机在正交相机的视角下模型会小时。</a:t>
            </a:r>
          </a:p>
        </p:txBody>
      </p:sp>
      <p:sp>
        <p:nvSpPr>
          <p:cNvPr id="6" name="矩形 5"/>
          <p:cNvSpPr/>
          <p:nvPr/>
        </p:nvSpPr>
        <p:spPr>
          <a:xfrm>
            <a:off x="323528" y="483518"/>
            <a:ext cx="7344816" cy="2492990"/>
          </a:xfrm>
          <a:prstGeom prst="rect">
            <a:avLst/>
          </a:prstGeom>
        </p:spPr>
        <p:txBody>
          <a:bodyPr wrap="square">
            <a:spAutoFit/>
          </a:bodyPr>
          <a:lstStyle/>
          <a:p>
            <a:r>
              <a:rPr lang="en-US" altLang="zh-CN" sz="1200"/>
              <a:t>var request = new XMLHttpRequest();</a:t>
            </a:r>
          </a:p>
          <a:p>
            <a:r>
              <a:rPr lang="en-US" altLang="zh-CN" sz="1200" smtClean="0"/>
              <a:t>request.open</a:t>
            </a:r>
            <a:r>
              <a:rPr lang="en-US" altLang="zh-CN" sz="1200"/>
              <a:t>( 'GET', url, true </a:t>
            </a:r>
            <a:r>
              <a:rPr lang="en-US" altLang="zh-CN" sz="1200" smtClean="0"/>
              <a:t>);</a:t>
            </a:r>
          </a:p>
          <a:p>
            <a:r>
              <a:rPr lang="en-US" altLang="zh-CN" sz="1200"/>
              <a:t>request.addEventListener( </a:t>
            </a:r>
            <a:r>
              <a:rPr lang="en-US" altLang="zh-CN" sz="1200" smtClean="0"/>
              <a:t>‘load’, </a:t>
            </a:r>
            <a:r>
              <a:rPr lang="en-US" altLang="zh-CN" sz="1200"/>
              <a:t>function ( event ) </a:t>
            </a:r>
            <a:r>
              <a:rPr lang="en-US" altLang="zh-CN" sz="1200" smtClean="0"/>
              <a:t>{//</a:t>
            </a:r>
            <a:r>
              <a:rPr lang="zh-CN" altLang="en-US" sz="1200" smtClean="0"/>
              <a:t>加载</a:t>
            </a:r>
            <a:endParaRPr lang="en-US" altLang="zh-CN" sz="1200" smtClean="0"/>
          </a:p>
          <a:p>
            <a:r>
              <a:rPr lang="en-US" altLang="zh-CN" sz="1200"/>
              <a:t>var response = event.target.response;</a:t>
            </a:r>
          </a:p>
          <a:p>
            <a:r>
              <a:rPr lang="en-US" altLang="zh-CN" sz="1200" smtClean="0"/>
              <a:t>Cache.add</a:t>
            </a:r>
            <a:r>
              <a:rPr lang="en-US" altLang="zh-CN" sz="1200"/>
              <a:t>( url, response </a:t>
            </a:r>
            <a:r>
              <a:rPr lang="en-US" altLang="zh-CN" sz="1200" smtClean="0"/>
              <a:t>);</a:t>
            </a:r>
          </a:p>
          <a:p>
            <a:r>
              <a:rPr lang="en-US" altLang="zh-CN" sz="1200"/>
              <a:t>	if ( this.status === 200 ) {</a:t>
            </a:r>
          </a:p>
          <a:p>
            <a:r>
              <a:rPr lang="en-US" altLang="zh-CN" sz="1200" smtClean="0"/>
              <a:t>	//</a:t>
            </a:r>
            <a:r>
              <a:rPr lang="zh-CN" altLang="en-US" sz="1200" smtClean="0"/>
              <a:t>这里表示加载的进度全部完成，但是没有暴露出来</a:t>
            </a:r>
            <a:endParaRPr lang="en-US" altLang="zh-CN" sz="1200" smtClean="0"/>
          </a:p>
          <a:p>
            <a:r>
              <a:rPr lang="en-US" altLang="zh-CN" sz="1200" smtClean="0"/>
              <a:t>	}</a:t>
            </a:r>
            <a:endParaRPr lang="en-US" altLang="zh-CN" sz="1200"/>
          </a:p>
          <a:p>
            <a:r>
              <a:rPr lang="en-US" altLang="zh-CN" sz="1200" smtClean="0"/>
              <a:t>});</a:t>
            </a:r>
          </a:p>
          <a:p>
            <a:r>
              <a:rPr lang="en-US" altLang="zh-CN" sz="1200" smtClean="0"/>
              <a:t>request.addEventListener</a:t>
            </a:r>
            <a:r>
              <a:rPr lang="en-US" altLang="zh-CN" sz="1200"/>
              <a:t>( </a:t>
            </a:r>
            <a:r>
              <a:rPr lang="en-US" altLang="zh-CN" sz="1200" smtClean="0"/>
              <a:t>‘progress’, </a:t>
            </a:r>
            <a:r>
              <a:rPr lang="en-US" altLang="zh-CN" sz="1200"/>
              <a:t>function ( event ) </a:t>
            </a:r>
            <a:r>
              <a:rPr lang="en-US" altLang="zh-CN" sz="1200" smtClean="0"/>
              <a:t>{//</a:t>
            </a:r>
            <a:r>
              <a:rPr lang="zh-CN" altLang="en-US" sz="1200" smtClean="0"/>
              <a:t>用来反映加载的过程也就是进度</a:t>
            </a:r>
            <a:endParaRPr lang="en-US" altLang="zh-CN" sz="1200"/>
          </a:p>
          <a:p>
            <a:r>
              <a:rPr lang="en-US" altLang="zh-CN" sz="1200" smtClean="0"/>
              <a:t>	onProgress( event );//</a:t>
            </a:r>
            <a:r>
              <a:rPr lang="zh-CN" altLang="en-US" sz="1200" smtClean="0"/>
              <a:t>只暴露了这个回调函数表示单个模型的加载进度</a:t>
            </a:r>
            <a:endParaRPr lang="en-US" altLang="zh-CN" sz="1200"/>
          </a:p>
          <a:p>
            <a:r>
              <a:rPr lang="en-US" altLang="zh-CN" sz="1200" smtClean="0"/>
              <a:t>}, </a:t>
            </a:r>
            <a:r>
              <a:rPr lang="en-US" altLang="zh-CN" sz="1200"/>
              <a:t>false );</a:t>
            </a:r>
          </a:p>
          <a:p>
            <a:r>
              <a:rPr lang="en-US" altLang="zh-CN" sz="1200" smtClean="0"/>
              <a:t>}</a:t>
            </a:r>
            <a:endParaRPr lang="zh-CN" altLang="en-US" sz="1200"/>
          </a:p>
        </p:txBody>
      </p:sp>
    </p:spTree>
    <p:extLst>
      <p:ext uri="{BB962C8B-B14F-4D97-AF65-F5344CB8AC3E}">
        <p14:creationId xmlns:p14="http://schemas.microsoft.com/office/powerpoint/2010/main" val="1446317327"/>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0"/>
          <p:cNvSpPr txBox="1"/>
          <p:nvPr/>
        </p:nvSpPr>
        <p:spPr>
          <a:xfrm>
            <a:off x="407387" y="978514"/>
            <a:ext cx="1800493" cy="369332"/>
          </a:xfrm>
          <a:prstGeom prst="rect">
            <a:avLst/>
          </a:prstGeom>
          <a:noFill/>
        </p:spPr>
        <p:txBody>
          <a:bodyPr wrap="none" rtlCol="0">
            <a:spAutoFit/>
          </a:bodyPr>
          <a:lstStyle/>
          <a:p>
            <a:r>
              <a:rPr lang="zh-CN" altLang="en-US">
                <a:solidFill>
                  <a:schemeClr val="tx1">
                    <a:lumMod val="85000"/>
                    <a:lumOff val="15000"/>
                  </a:schemeClr>
                </a:solidFill>
                <a:latin typeface="微软雅黑" pitchFamily="34" charset="-122"/>
                <a:ea typeface="微软雅黑" pitchFamily="34" charset="-122"/>
              </a:rPr>
              <a:t>还是自己的问题</a:t>
            </a:r>
          </a:p>
        </p:txBody>
      </p:sp>
      <p:sp>
        <p:nvSpPr>
          <p:cNvPr id="37" name="TextBox 108"/>
          <p:cNvSpPr txBox="1">
            <a:spLocks noChangeArrowheads="1"/>
          </p:cNvSpPr>
          <p:nvPr/>
        </p:nvSpPr>
        <p:spPr bwMode="auto">
          <a:xfrm>
            <a:off x="539552" y="267494"/>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chemeClr val="tx1">
                    <a:lumMod val="85000"/>
                    <a:lumOff val="15000"/>
                  </a:schemeClr>
                </a:solidFill>
                <a:latin typeface="微软雅黑" pitchFamily="34" charset="-122"/>
                <a:ea typeface="微软雅黑" pitchFamily="34" charset="-122"/>
              </a:rPr>
              <a:t>还是自己的问题</a:t>
            </a: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5868144" y="3795886"/>
            <a:ext cx="2769826" cy="652486"/>
          </a:xfrm>
          <a:prstGeom prst="rect">
            <a:avLst/>
          </a:prstGeom>
          <a:noFill/>
        </p:spPr>
        <p:txBody>
          <a:bodyPr wrap="square" rtlCol="0">
            <a:spAutoFit/>
          </a:bodyPr>
          <a:lstStyle/>
          <a:p>
            <a:pPr algn="just">
              <a:lnSpc>
                <a:spcPct val="130000"/>
              </a:lnSpc>
            </a:pPr>
            <a:r>
              <a:rPr lang="zh-CN" altLang="en-US" sz="1400" smtClean="0">
                <a:solidFill>
                  <a:schemeClr val="accent3">
                    <a:lumMod val="75000"/>
                  </a:schemeClr>
                </a:solidFill>
              </a:rPr>
              <a:t>一切都是借口，还是自己的问题！！！</a:t>
            </a:r>
            <a:endParaRPr lang="en-US" altLang="zh-CN" sz="1400">
              <a:solidFill>
                <a:schemeClr val="accent3">
                  <a:lumMod val="75000"/>
                </a:schemeClr>
              </a:solidFill>
            </a:endParaRPr>
          </a:p>
        </p:txBody>
      </p:sp>
      <p:sp>
        <p:nvSpPr>
          <p:cNvPr id="8" name="Freeform 3"/>
          <p:cNvSpPr>
            <a:spLocks/>
          </p:cNvSpPr>
          <p:nvPr/>
        </p:nvSpPr>
        <p:spPr bwMode="gray">
          <a:xfrm rot="19490962">
            <a:off x="1963809" y="2788386"/>
            <a:ext cx="1364831" cy="1649200"/>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414455"/>
          </a:solidFill>
          <a:ln>
            <a:noFill/>
          </a:ln>
          <a:effectLst>
            <a:outerShdw dist="107763" dir="2700000" algn="ctr" rotWithShape="0">
              <a:schemeClr val="bg2">
                <a:alpha val="50000"/>
              </a:schemeClr>
            </a:outerShdw>
          </a:effectLst>
          <a:extLst/>
        </p:spPr>
        <p:txBody>
          <a:bodyPr lIns="45720" tIns="44450" rIns="45720" bIns="44450" anchor="ctr" anchorCtr="1"/>
          <a:lstStyle/>
          <a:p>
            <a:endParaRPr lang="zh-CN" altLang="en-US"/>
          </a:p>
        </p:txBody>
      </p:sp>
      <p:sp>
        <p:nvSpPr>
          <p:cNvPr id="9" name="Freeform 4"/>
          <p:cNvSpPr>
            <a:spLocks/>
          </p:cNvSpPr>
          <p:nvPr/>
        </p:nvSpPr>
        <p:spPr bwMode="gray">
          <a:xfrm rot="19490962" flipH="1" flipV="1">
            <a:off x="3650052" y="1039562"/>
            <a:ext cx="1364831" cy="1649200"/>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414455"/>
          </a:solidFill>
          <a:ln>
            <a:noFill/>
          </a:ln>
          <a:effectLst>
            <a:outerShdw dist="107763" dir="2700000" algn="ctr" rotWithShape="0">
              <a:schemeClr val="bg2">
                <a:alpha val="50000"/>
              </a:schemeClr>
            </a:outerShdw>
          </a:effectLst>
          <a:extLst/>
        </p:spPr>
        <p:txBody>
          <a:bodyPr lIns="45720" tIns="44450" rIns="45720" bIns="44450" anchor="ctr" anchorCtr="1"/>
          <a:lstStyle/>
          <a:p>
            <a:endParaRPr lang="zh-CN" altLang="en-US"/>
          </a:p>
        </p:txBody>
      </p:sp>
      <p:sp>
        <p:nvSpPr>
          <p:cNvPr id="10" name="Oval 5"/>
          <p:cNvSpPr>
            <a:spLocks noChangeArrowheads="1"/>
          </p:cNvSpPr>
          <p:nvPr/>
        </p:nvSpPr>
        <p:spPr bwMode="gray">
          <a:xfrm>
            <a:off x="2411760" y="1779662"/>
            <a:ext cx="1183595" cy="1183595"/>
          </a:xfrm>
          <a:prstGeom prst="ellipse">
            <a:avLst/>
          </a:prstGeom>
          <a:solidFill>
            <a:schemeClr val="accent1">
              <a:lumMod val="50000"/>
            </a:schemeClr>
          </a:solidFill>
          <a:ln>
            <a:noFill/>
          </a:ln>
          <a:effectLst>
            <a:outerShdw dist="107763" dir="2700000" algn="ctr" rotWithShape="0">
              <a:schemeClr val="bg2">
                <a:alpha val="50000"/>
              </a:schemeClr>
            </a:outerShdw>
          </a:effectLst>
          <a:extLst/>
        </p:spPr>
        <p:txBody>
          <a:bodyPr lIns="45720" tIns="44450" rIns="45720" bIns="44450" anchor="ctr" anchorCtr="1"/>
          <a:lstStyle/>
          <a:p>
            <a:r>
              <a:rPr lang="zh-CN" altLang="en-US" sz="1100" b="1">
                <a:solidFill>
                  <a:schemeClr val="bg1"/>
                </a:solidFill>
                <a:latin typeface="微软雅黑" pitchFamily="34" charset="-122"/>
                <a:ea typeface="微软雅黑" pitchFamily="34" charset="-122"/>
              </a:rPr>
              <a:t>别人</a:t>
            </a:r>
            <a:r>
              <a:rPr lang="zh-CN" altLang="en-US" sz="1100" b="1" smtClean="0">
                <a:solidFill>
                  <a:schemeClr val="bg1"/>
                </a:solidFill>
                <a:latin typeface="微软雅黑" pitchFamily="34" charset="-122"/>
                <a:ea typeface="微软雅黑" pitchFamily="34" charset="-122"/>
              </a:rPr>
              <a:t>的问题</a:t>
            </a:r>
            <a:endParaRPr lang="zh-CN" altLang="en-US" sz="1100" b="1">
              <a:solidFill>
                <a:schemeClr val="bg1"/>
              </a:solidFill>
              <a:latin typeface="微软雅黑" pitchFamily="34" charset="-122"/>
              <a:ea typeface="微软雅黑" pitchFamily="34" charset="-122"/>
            </a:endParaRPr>
          </a:p>
        </p:txBody>
      </p:sp>
      <p:sp>
        <p:nvSpPr>
          <p:cNvPr id="11" name="Oval 6"/>
          <p:cNvSpPr>
            <a:spLocks noChangeArrowheads="1"/>
          </p:cNvSpPr>
          <p:nvPr/>
        </p:nvSpPr>
        <p:spPr bwMode="gray">
          <a:xfrm>
            <a:off x="3589947" y="2723726"/>
            <a:ext cx="1183595" cy="1183595"/>
          </a:xfrm>
          <a:prstGeom prst="ellipse">
            <a:avLst/>
          </a:prstGeom>
          <a:solidFill>
            <a:schemeClr val="accent1">
              <a:lumMod val="50000"/>
            </a:schemeClr>
          </a:solidFill>
          <a:ln>
            <a:noFill/>
          </a:ln>
          <a:effectLst>
            <a:outerShdw dist="107763" dir="2700000" algn="ctr" rotWithShape="0">
              <a:schemeClr val="bg2">
                <a:alpha val="50000"/>
              </a:schemeClr>
            </a:outerShdw>
          </a:effectLst>
          <a:extLst/>
        </p:spPr>
        <p:txBody>
          <a:bodyPr lIns="45720" tIns="44450" rIns="45720" bIns="44450" anchor="ctr" anchorCtr="1"/>
          <a:lstStyle/>
          <a:p>
            <a:r>
              <a:rPr lang="zh-CN" altLang="en-US" sz="1200" b="1" smtClean="0">
                <a:solidFill>
                  <a:schemeClr val="bg1"/>
                </a:solidFill>
                <a:latin typeface="微软雅黑" pitchFamily="34" charset="-122"/>
                <a:ea typeface="微软雅黑" pitchFamily="34" charset="-122"/>
              </a:rPr>
              <a:t>我的问题</a:t>
            </a:r>
            <a:endParaRPr lang="zh-CN" altLang="en-US" sz="1200" b="1">
              <a:solidFill>
                <a:schemeClr val="bg1"/>
              </a:solidFill>
              <a:latin typeface="微软雅黑" pitchFamily="34" charset="-122"/>
              <a:ea typeface="微软雅黑" pitchFamily="34" charset="-122"/>
            </a:endParaRPr>
          </a:p>
        </p:txBody>
      </p:sp>
      <p:sp>
        <p:nvSpPr>
          <p:cNvPr id="2" name="右箭头 1"/>
          <p:cNvSpPr/>
          <p:nvPr/>
        </p:nvSpPr>
        <p:spPr>
          <a:xfrm>
            <a:off x="4857128" y="3087313"/>
            <a:ext cx="478773" cy="256565"/>
          </a:xfrm>
          <a:prstGeom prst="rightArrow">
            <a:avLst>
              <a:gd name="adj1" fmla="val 1883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6"/>
          <p:cNvSpPr>
            <a:spLocks noChangeArrowheads="1"/>
          </p:cNvSpPr>
          <p:nvPr/>
        </p:nvSpPr>
        <p:spPr bwMode="gray">
          <a:xfrm>
            <a:off x="5431000" y="2991578"/>
            <a:ext cx="520729" cy="448034"/>
          </a:xfrm>
          <a:prstGeom prst="ellipse">
            <a:avLst/>
          </a:prstGeom>
          <a:solidFill>
            <a:schemeClr val="accent1">
              <a:lumMod val="50000"/>
            </a:schemeClr>
          </a:solidFill>
          <a:ln>
            <a:noFill/>
          </a:ln>
          <a:effectLst>
            <a:outerShdw dist="107763" dir="2700000" algn="ctr" rotWithShape="0">
              <a:schemeClr val="bg2">
                <a:alpha val="50000"/>
              </a:schemeClr>
            </a:outerShdw>
          </a:effectLst>
          <a:extLst/>
        </p:spPr>
        <p:txBody>
          <a:bodyPr lIns="45720" tIns="44450" rIns="45720" bIns="44450" anchor="ctr" anchorCtr="1"/>
          <a:lstStyle/>
          <a:p>
            <a:r>
              <a:rPr lang="zh-CN" altLang="en-US" sz="1000" b="1" smtClean="0">
                <a:solidFill>
                  <a:schemeClr val="bg1"/>
                </a:solidFill>
                <a:latin typeface="微软雅黑" pitchFamily="34" charset="-122"/>
                <a:ea typeface="微软雅黑" pitchFamily="34" charset="-122"/>
              </a:rPr>
              <a:t>解决问题</a:t>
            </a:r>
            <a:endParaRPr lang="zh-CN" altLang="en-US" sz="1000" b="1">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89672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300" fill="hold"/>
                                        <p:tgtEl>
                                          <p:spTgt spid="23"/>
                                        </p:tgtEl>
                                        <p:attrNameLst>
                                          <p:attrName>ppt_x</p:attrName>
                                        </p:attrNameLst>
                                      </p:cBhvr>
                                      <p:tavLst>
                                        <p:tav tm="0">
                                          <p:val>
                                            <p:strVal val="0-#ppt_w/2"/>
                                          </p:val>
                                        </p:tav>
                                        <p:tav tm="100000">
                                          <p:val>
                                            <p:strVal val="#ppt_x"/>
                                          </p:val>
                                        </p:tav>
                                      </p:tavLst>
                                    </p:anim>
                                    <p:anim calcmode="lin" valueType="num">
                                      <p:cBhvr additive="base">
                                        <p:cTn id="22" dur="300" fill="hold"/>
                                        <p:tgtEl>
                                          <p:spTgt spid="23"/>
                                        </p:tgtEl>
                                        <p:attrNameLst>
                                          <p:attrName>ppt_y</p:attrName>
                                        </p:attrNameLst>
                                      </p:cBhvr>
                                      <p:tavLst>
                                        <p:tav tm="0">
                                          <p:val>
                                            <p:strVal val="#ppt_y"/>
                                          </p:val>
                                        </p:tav>
                                        <p:tav tm="100000">
                                          <p:val>
                                            <p:strVal val="#ppt_y"/>
                                          </p:val>
                                        </p:tav>
                                      </p:tavLst>
                                    </p:anim>
                                  </p:childTnLst>
                                </p:cTn>
                              </p:par>
                              <p:par>
                                <p:cTn id="23" presetID="18" presetClass="entr" presetSubtype="6"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strips(downRight)">
                                      <p:cBhvr>
                                        <p:cTn id="25" dur="75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childTnLst>
                          </p:cTn>
                        </p:par>
                        <p:par>
                          <p:cTn id="40" fill="hold">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right)">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7" grpId="0"/>
      <p:bldP spid="30" grpId="0"/>
      <p:bldP spid="8" grpId="0" animBg="1"/>
      <p:bldP spid="9" grpId="0" animBg="1"/>
      <p:bldP spid="10" grpId="0" animBg="1"/>
      <p:bldP spid="11"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a:solidFill>
                  <a:schemeClr val="bg1"/>
                </a:solidFill>
                <a:latin typeface="微软雅黑" panose="020B0503020204020204" pitchFamily="34" charset="-122"/>
                <a:ea typeface="微软雅黑" panose="020B0503020204020204" pitchFamily="34" charset="-122"/>
              </a:rPr>
              <a:t>第五部分</a:t>
            </a:r>
          </a:p>
        </p:txBody>
      </p:sp>
      <p:sp>
        <p:nvSpPr>
          <p:cNvPr id="5" name="TextBox 23"/>
          <p:cNvSpPr txBox="1"/>
          <p:nvPr/>
        </p:nvSpPr>
        <p:spPr>
          <a:xfrm>
            <a:off x="5724128" y="1872481"/>
            <a:ext cx="1073371"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视角捕捉</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9" name="文本框 8"/>
          <p:cNvSpPr txBox="1"/>
          <p:nvPr/>
        </p:nvSpPr>
        <p:spPr>
          <a:xfrm>
            <a:off x="3682220" y="1250392"/>
            <a:ext cx="4755148" cy="474874"/>
          </a:xfrm>
          <a:prstGeom prst="rect">
            <a:avLst/>
          </a:prstGeom>
          <a:noFill/>
        </p:spPr>
        <p:txBody>
          <a:bodyPr wrap="none" lIns="68580" tIns="34290" rIns="68580" bIns="34290" rtlCol="0">
            <a:spAutoFit/>
          </a:bodyPr>
          <a:lstStyle/>
          <a:p>
            <a:pPr fontAlgn="base">
              <a:lnSpc>
                <a:spcPct val="120000"/>
              </a:lnSpc>
            </a:pPr>
            <a:r>
              <a:rPr lang="zh-CN" altLang="en-US" sz="2400" b="1">
                <a:solidFill>
                  <a:schemeClr val="tx1">
                    <a:lumMod val="75000"/>
                    <a:lumOff val="25000"/>
                  </a:schemeClr>
                </a:solidFill>
                <a:latin typeface="微软雅黑" pitchFamily="34" charset="-122"/>
                <a:ea typeface="微软雅黑" pitchFamily="34" charset="-122"/>
              </a:rPr>
              <a:t>程序员的觉悟：踩过的坑自己填平</a:t>
            </a:r>
            <a:endParaRPr lang="zh-CN" altLang="en-US" sz="2400">
              <a:solidFill>
                <a:schemeClr val="tx1">
                  <a:lumMod val="75000"/>
                  <a:lumOff val="25000"/>
                </a:schemeClr>
              </a:solidFill>
              <a:latin typeface="微软雅黑" pitchFamily="34" charset="-122"/>
              <a:ea typeface="微软雅黑" pitchFamily="34" charset="-122"/>
            </a:endParaRPr>
          </a:p>
        </p:txBody>
      </p:sp>
      <p:sp>
        <p:nvSpPr>
          <p:cNvPr id="10" name="矩形 9"/>
          <p:cNvSpPr/>
          <p:nvPr/>
        </p:nvSpPr>
        <p:spPr>
          <a:xfrm>
            <a:off x="3825914" y="3003798"/>
            <a:ext cx="5319000" cy="200465"/>
          </a:xfrm>
          <a:prstGeom prst="rect">
            <a:avLst/>
          </a:prstGeom>
          <a:blipFill>
            <a:blip r:embed="rId3"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13" name="TextBox 23"/>
          <p:cNvSpPr txBox="1"/>
          <p:nvPr/>
        </p:nvSpPr>
        <p:spPr>
          <a:xfrm>
            <a:off x="3881130" y="2275654"/>
            <a:ext cx="1073371" cy="284693"/>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多选操作</a:t>
            </a:r>
            <a:endParaRPr lang="zh-CN" altLang="en-US" sz="1400">
              <a:solidFill>
                <a:schemeClr val="tx1">
                  <a:lumMod val="85000"/>
                  <a:lumOff val="15000"/>
                </a:schemeClr>
              </a:solidFill>
              <a:latin typeface="微软雅黑" pitchFamily="34" charset="-122"/>
              <a:ea typeface="微软雅黑" pitchFamily="34" charset="-122"/>
            </a:endParaRPr>
          </a:p>
        </p:txBody>
      </p:sp>
      <p:sp>
        <p:nvSpPr>
          <p:cNvPr id="7" name="矩形 6"/>
          <p:cNvSpPr/>
          <p:nvPr/>
        </p:nvSpPr>
        <p:spPr>
          <a:xfrm>
            <a:off x="3881130" y="1860940"/>
            <a:ext cx="1269506" cy="307777"/>
          </a:xfrm>
          <a:prstGeom prst="rect">
            <a:avLst/>
          </a:prstGeom>
        </p:spPr>
        <p:txBody>
          <a:bodyPr wrap="square">
            <a:spAutoFit/>
          </a:bodyPr>
          <a:lstStyle/>
          <a:p>
            <a:pPr marL="214313" indent="-214313">
              <a:buFont typeface="Wingdings" pitchFamily="2" charset="2"/>
              <a:buChar char="p"/>
            </a:pPr>
            <a:r>
              <a:rPr lang="zh-CN" altLang="en-US" sz="1400" smtClean="0">
                <a:solidFill>
                  <a:schemeClr val="tx1">
                    <a:lumMod val="85000"/>
                    <a:lumOff val="15000"/>
                  </a:schemeClr>
                </a:solidFill>
                <a:latin typeface="微软雅黑" pitchFamily="34" charset="-122"/>
                <a:ea typeface="微软雅黑" pitchFamily="34" charset="-122"/>
              </a:rPr>
              <a:t>模型放入</a:t>
            </a:r>
            <a:endParaRPr lang="zh-CN" altLang="en-US" sz="140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11562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700"/>
                            </p:stCondLst>
                            <p:childTnLst>
                              <p:par>
                                <p:cTn id="13" presetID="2" presetClass="entr" presetSubtype="1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400" fill="hold"/>
                                        <p:tgtEl>
                                          <p:spTgt spid="5"/>
                                        </p:tgtEl>
                                        <p:attrNameLst>
                                          <p:attrName>ppt_x</p:attrName>
                                        </p:attrNameLst>
                                      </p:cBhvr>
                                      <p:tavLst>
                                        <p:tav tm="0">
                                          <p:val>
                                            <p:strVal val="0-#ppt_w/2"/>
                                          </p:val>
                                        </p:tav>
                                        <p:tav tm="100000">
                                          <p:val>
                                            <p:strVal val="#ppt_x"/>
                                          </p:val>
                                        </p:tav>
                                      </p:tavLst>
                                    </p:anim>
                                    <p:anim calcmode="lin" valueType="num">
                                      <p:cBhvr additive="base">
                                        <p:cTn id="16" dur="4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400" fill="hold"/>
                                        <p:tgtEl>
                                          <p:spTgt spid="13"/>
                                        </p:tgtEl>
                                        <p:attrNameLst>
                                          <p:attrName>ppt_x</p:attrName>
                                        </p:attrNameLst>
                                      </p:cBhvr>
                                      <p:tavLst>
                                        <p:tav tm="0">
                                          <p:val>
                                            <p:strVal val="0-#ppt_w/2"/>
                                          </p:val>
                                        </p:tav>
                                        <p:tav tm="100000">
                                          <p:val>
                                            <p:strVal val="#ppt_x"/>
                                          </p:val>
                                        </p:tav>
                                      </p:tavLst>
                                    </p:anim>
                                    <p:anim calcmode="lin" valueType="num">
                                      <p:cBhvr additive="base">
                                        <p:cTn id="20" dur="40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14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0" grpId="0" animBg="1"/>
      <p:bldP spid="11"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30400"/>
            <a:ext cx="9144000" cy="381000"/>
            <a:chOff x="0" y="1243696"/>
            <a:chExt cx="9144000" cy="381000"/>
          </a:xfrm>
        </p:grpSpPr>
        <p:sp>
          <p:nvSpPr>
            <p:cNvPr id="204" name="Rectangle 12"/>
            <p:cNvSpPr/>
            <p:nvPr/>
          </p:nvSpPr>
          <p:spPr>
            <a:xfrm>
              <a:off x="0" y="1243696"/>
              <a:ext cx="9144000"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3"/>
            <p:cNvSpPr/>
            <p:nvPr/>
          </p:nvSpPr>
          <p:spPr>
            <a:xfrm>
              <a:off x="4610100" y="1243696"/>
              <a:ext cx="4533900" cy="381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cxnSp>
        <p:nvCxnSpPr>
          <p:cNvPr id="208" name="Straight Connector 5"/>
          <p:cNvCxnSpPr/>
          <p:nvPr/>
        </p:nvCxnSpPr>
        <p:spPr>
          <a:xfrm>
            <a:off x="4600575" y="172095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0" y="4483199"/>
            <a:ext cx="9144000" cy="104775"/>
            <a:chOff x="0" y="4596495"/>
            <a:chExt cx="9144000" cy="104775"/>
          </a:xfrm>
        </p:grpSpPr>
        <p:sp>
          <p:nvSpPr>
            <p:cNvPr id="209" name="Rectangle 13"/>
            <p:cNvSpPr/>
            <p:nvPr/>
          </p:nvSpPr>
          <p:spPr>
            <a:xfrm>
              <a:off x="0" y="4596495"/>
              <a:ext cx="9144000" cy="1047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14"/>
            <p:cNvSpPr/>
            <p:nvPr/>
          </p:nvSpPr>
          <p:spPr>
            <a:xfrm>
              <a:off x="4610100" y="4596495"/>
              <a:ext cx="4533900" cy="104775"/>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sp>
        <p:nvSpPr>
          <p:cNvPr id="211" name="Text Placeholder 5"/>
          <p:cNvSpPr txBox="1">
            <a:spLocks/>
          </p:cNvSpPr>
          <p:nvPr/>
        </p:nvSpPr>
        <p:spPr>
          <a:xfrm>
            <a:off x="4610100" y="1511400"/>
            <a:ext cx="4038600" cy="3024188"/>
          </a:xfrm>
          <a:prstGeom prst="rect">
            <a:avLst/>
          </a:prstGeom>
        </p:spPr>
        <p:txBody>
          <a:bodyPr>
            <a:normAutofit/>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a:lnSpc>
                <a:spcPct val="150000"/>
              </a:lnSpc>
            </a:pPr>
            <a:r>
              <a:rPr lang="zh-CN" altLang="en-US" sz="1400" smtClean="0">
                <a:solidFill>
                  <a:sysClr val="windowText" lastClr="000000"/>
                </a:solidFill>
                <a:latin typeface="微软雅黑" pitchFamily="34" charset="-122"/>
                <a:ea typeface="微软雅黑" pitchFamily="34" charset="-122"/>
              </a:rPr>
              <a:t>除了</a:t>
            </a:r>
            <a:r>
              <a:rPr lang="en-US" altLang="zh-CN" sz="1400" smtClean="0">
                <a:solidFill>
                  <a:sysClr val="windowText" lastClr="000000"/>
                </a:solidFill>
                <a:latin typeface="微软雅黑" pitchFamily="34" charset="-122"/>
                <a:ea typeface="微软雅黑" pitchFamily="34" charset="-122"/>
              </a:rPr>
              <a:t>three.js</a:t>
            </a:r>
            <a:r>
              <a:rPr lang="zh-CN" altLang="en-US" sz="1400" smtClean="0">
                <a:solidFill>
                  <a:sysClr val="windowText" lastClr="000000"/>
                </a:solidFill>
                <a:latin typeface="微软雅黑" pitchFamily="34" charset="-122"/>
                <a:ea typeface="微软雅黑" pitchFamily="34" charset="-122"/>
              </a:rPr>
              <a:t>还有</a:t>
            </a:r>
            <a:r>
              <a:rPr lang="en-US" altLang="zh-CN" sz="1400" smtClean="0">
                <a:solidFill>
                  <a:sysClr val="windowText" lastClr="000000"/>
                </a:solidFill>
                <a:latin typeface="微软雅黑" pitchFamily="34" charset="-122"/>
                <a:ea typeface="微软雅黑" pitchFamily="34" charset="-122"/>
              </a:rPr>
              <a:t>Unity</a:t>
            </a:r>
            <a:r>
              <a:rPr lang="zh-CN" altLang="en-US" sz="1400" smtClean="0">
                <a:solidFill>
                  <a:sysClr val="windowText" lastClr="000000"/>
                </a:solidFill>
                <a:latin typeface="微软雅黑" pitchFamily="34" charset="-122"/>
                <a:ea typeface="微软雅黑" pitchFamily="34" charset="-122"/>
              </a:rPr>
              <a:t>、</a:t>
            </a:r>
            <a:r>
              <a:rPr lang="en-US" altLang="zh-CN" sz="1400">
                <a:solidFill>
                  <a:sysClr val="windowText" lastClr="000000"/>
                </a:solidFill>
                <a:latin typeface="微软雅黑" pitchFamily="34" charset="-122"/>
                <a:ea typeface="微软雅黑" pitchFamily="34" charset="-122"/>
              </a:rPr>
              <a:t>BIM</a:t>
            </a:r>
            <a:r>
              <a:rPr lang="zh-CN" altLang="en-US" sz="1400">
                <a:solidFill>
                  <a:sysClr val="windowText" lastClr="000000"/>
                </a:solidFill>
                <a:latin typeface="微软雅黑" pitchFamily="34" charset="-122"/>
                <a:ea typeface="微软雅黑" pitchFamily="34" charset="-122"/>
              </a:rPr>
              <a:t>、</a:t>
            </a:r>
            <a:r>
              <a:rPr lang="en-US" altLang="zh-CN" sz="1400">
                <a:solidFill>
                  <a:sysClr val="windowText" lastClr="000000"/>
                </a:solidFill>
                <a:latin typeface="微软雅黑" pitchFamily="34" charset="-122"/>
                <a:ea typeface="微软雅黑" pitchFamily="34" charset="-122"/>
              </a:rPr>
              <a:t>GIS</a:t>
            </a:r>
            <a:r>
              <a:rPr lang="zh-CN" altLang="en-US" sz="1400" smtClean="0">
                <a:solidFill>
                  <a:sysClr val="windowText" lastClr="000000"/>
                </a:solidFill>
                <a:latin typeface="微软雅黑" pitchFamily="34" charset="-122"/>
                <a:ea typeface="微软雅黑" pitchFamily="34" charset="-122"/>
              </a:rPr>
              <a:t>，</a:t>
            </a:r>
            <a:r>
              <a:rPr lang="en-US" altLang="zh-CN" sz="1400"/>
              <a:t>TWaver</a:t>
            </a:r>
            <a:r>
              <a:rPr lang="zh-CN" altLang="en-US" sz="1400" smtClean="0">
                <a:solidFill>
                  <a:sysClr val="windowText" lastClr="000000"/>
                </a:solidFill>
                <a:latin typeface="微软雅黑" pitchFamily="34" charset="-122"/>
                <a:ea typeface="微软雅黑" pitchFamily="34" charset="-122"/>
              </a:rPr>
              <a:t>但</a:t>
            </a:r>
            <a:r>
              <a:rPr lang="zh-CN" altLang="en-US" sz="1400">
                <a:solidFill>
                  <a:sysClr val="windowText" lastClr="000000"/>
                </a:solidFill>
                <a:latin typeface="微软雅黑" pitchFamily="34" charset="-122"/>
                <a:ea typeface="微软雅黑" pitchFamily="34" charset="-122"/>
              </a:rPr>
              <a:t>他们要么过于侧重某些领域，如</a:t>
            </a:r>
            <a:r>
              <a:rPr lang="zh-CN" altLang="en-US" sz="1400" smtClean="0">
                <a:solidFill>
                  <a:sysClr val="windowText" lastClr="000000"/>
                </a:solidFill>
                <a:latin typeface="微软雅黑" pitchFamily="34" charset="-122"/>
                <a:ea typeface="微软雅黑" pitchFamily="34" charset="-122"/>
              </a:rPr>
              <a:t>游戏、</a:t>
            </a:r>
            <a:r>
              <a:rPr lang="zh-CN" altLang="en-US" sz="1400">
                <a:solidFill>
                  <a:sysClr val="windowText" lastClr="000000"/>
                </a:solidFill>
                <a:latin typeface="微软雅黑" pitchFamily="34" charset="-122"/>
                <a:ea typeface="微软雅黑" pitchFamily="34" charset="-122"/>
              </a:rPr>
              <a:t>地理信息</a:t>
            </a:r>
            <a:r>
              <a:rPr lang="zh-CN" altLang="en-US" sz="1400" smtClean="0">
                <a:solidFill>
                  <a:sysClr val="windowText" lastClr="000000"/>
                </a:solidFill>
                <a:latin typeface="微软雅黑" pitchFamily="34" charset="-122"/>
                <a:ea typeface="微软雅黑" pitchFamily="34" charset="-122"/>
              </a:rPr>
              <a:t>等、最重要的有的还要钱；</a:t>
            </a:r>
            <a:endParaRPr lang="en-US" altLang="zh-CN" sz="1400" smtClean="0">
              <a:solidFill>
                <a:sysClr val="windowText" lastClr="000000"/>
              </a:solidFill>
              <a:latin typeface="微软雅黑" pitchFamily="34" charset="-122"/>
              <a:ea typeface="微软雅黑" pitchFamily="34" charset="-122"/>
            </a:endParaRPr>
          </a:p>
          <a:p>
            <a:pPr>
              <a:lnSpc>
                <a:spcPct val="150000"/>
              </a:lnSpc>
            </a:pPr>
            <a:r>
              <a:rPr lang="zh-CN" altLang="en-US" sz="1400" smtClean="0">
                <a:solidFill>
                  <a:schemeClr val="tx1">
                    <a:lumMod val="85000"/>
                    <a:lumOff val="15000"/>
                  </a:schemeClr>
                </a:solidFill>
                <a:latin typeface="微软雅黑" pitchFamily="34" charset="-122"/>
                <a:ea typeface="微软雅黑" pitchFamily="34" charset="-122"/>
                <a:cs typeface="+mn-ea"/>
              </a:rPr>
              <a:t>所以作为目前</a:t>
            </a:r>
            <a:r>
              <a:rPr lang="zh-CN" altLang="en-US" sz="1400">
                <a:solidFill>
                  <a:schemeClr val="tx1">
                    <a:lumMod val="85000"/>
                    <a:lumOff val="15000"/>
                  </a:schemeClr>
                </a:solidFill>
                <a:latin typeface="微软雅黑" pitchFamily="34" charset="-122"/>
                <a:ea typeface="微软雅黑" pitchFamily="34" charset="-122"/>
                <a:cs typeface="+mn-ea"/>
              </a:rPr>
              <a:t>最流行的开源</a:t>
            </a:r>
            <a:r>
              <a:rPr lang="en-US" altLang="zh-CN" sz="1400">
                <a:solidFill>
                  <a:schemeClr val="tx1">
                    <a:lumMod val="85000"/>
                    <a:lumOff val="15000"/>
                  </a:schemeClr>
                </a:solidFill>
                <a:latin typeface="微软雅黑" pitchFamily="34" charset="-122"/>
                <a:ea typeface="微软雅黑" pitchFamily="34" charset="-122"/>
                <a:cs typeface="+mn-ea"/>
              </a:rPr>
              <a:t>3D</a:t>
            </a:r>
            <a:r>
              <a:rPr lang="zh-CN" altLang="en-US" sz="1400">
                <a:solidFill>
                  <a:schemeClr val="tx1">
                    <a:lumMod val="85000"/>
                    <a:lumOff val="15000"/>
                  </a:schemeClr>
                </a:solidFill>
                <a:latin typeface="微软雅黑" pitchFamily="34" charset="-122"/>
                <a:ea typeface="微软雅黑" pitchFamily="34" charset="-122"/>
                <a:cs typeface="+mn-ea"/>
              </a:rPr>
              <a:t>框架，</a:t>
            </a:r>
            <a:r>
              <a:rPr lang="en-US" altLang="zh-CN" sz="1400">
                <a:solidFill>
                  <a:schemeClr val="tx1">
                    <a:lumMod val="85000"/>
                    <a:lumOff val="15000"/>
                  </a:schemeClr>
                </a:solidFill>
                <a:latin typeface="微软雅黑" pitchFamily="34" charset="-122"/>
                <a:ea typeface="微软雅黑" pitchFamily="34" charset="-122"/>
                <a:cs typeface="+mn-ea"/>
              </a:rPr>
              <a:t>2009</a:t>
            </a:r>
            <a:r>
              <a:rPr lang="zh-CN" altLang="en-US" sz="1400">
                <a:solidFill>
                  <a:schemeClr val="tx1">
                    <a:lumMod val="85000"/>
                    <a:lumOff val="15000"/>
                  </a:schemeClr>
                </a:solidFill>
                <a:latin typeface="微软雅黑" pitchFamily="34" charset="-122"/>
                <a:ea typeface="微软雅黑" pitchFamily="34" charset="-122"/>
                <a:cs typeface="+mn-ea"/>
              </a:rPr>
              <a:t>年</a:t>
            </a:r>
            <a:r>
              <a:rPr lang="en-US" altLang="zh-CN" sz="1400">
                <a:solidFill>
                  <a:schemeClr val="tx1">
                    <a:lumMod val="85000"/>
                    <a:lumOff val="15000"/>
                  </a:schemeClr>
                </a:solidFill>
                <a:latin typeface="微软雅黑" pitchFamily="34" charset="-122"/>
                <a:ea typeface="微软雅黑" pitchFamily="34" charset="-122"/>
                <a:cs typeface="+mn-ea"/>
              </a:rPr>
              <a:t>4</a:t>
            </a:r>
            <a:r>
              <a:rPr lang="zh-CN" altLang="en-US" sz="1400">
                <a:solidFill>
                  <a:schemeClr val="tx1">
                    <a:lumMod val="85000"/>
                    <a:lumOff val="15000"/>
                  </a:schemeClr>
                </a:solidFill>
                <a:latin typeface="微软雅黑" pitchFamily="34" charset="-122"/>
                <a:ea typeface="微软雅黑" pitchFamily="34" charset="-122"/>
                <a:cs typeface="+mn-ea"/>
              </a:rPr>
              <a:t>月诞生</a:t>
            </a:r>
            <a:r>
              <a:rPr lang="zh-CN" altLang="en-US" sz="1400" smtClean="0">
                <a:solidFill>
                  <a:schemeClr val="tx1">
                    <a:lumMod val="85000"/>
                    <a:lumOff val="15000"/>
                  </a:schemeClr>
                </a:solidFill>
                <a:latin typeface="微软雅黑" pitchFamily="34" charset="-122"/>
                <a:ea typeface="微软雅黑" pitchFamily="34" charset="-122"/>
                <a:cs typeface="+mn-ea"/>
              </a:rPr>
              <a:t>，应用比较广泛，而且还是免费的，用起来。</a:t>
            </a:r>
            <a:endParaRPr lang="en-US" sz="1400">
              <a:solidFill>
                <a:schemeClr val="tx1">
                  <a:lumMod val="85000"/>
                  <a:lumOff val="15000"/>
                </a:schemeClr>
              </a:solidFill>
              <a:latin typeface="微软雅黑" pitchFamily="34" charset="-122"/>
              <a:ea typeface="微软雅黑" pitchFamily="34" charset="-122"/>
              <a:cs typeface="+mn-ea"/>
              <a:sym typeface="+mn-lt"/>
            </a:endParaRPr>
          </a:p>
        </p:txBody>
      </p:sp>
      <p:sp>
        <p:nvSpPr>
          <p:cNvPr id="212" name="Text Placeholder 6"/>
          <p:cNvSpPr txBox="1">
            <a:spLocks/>
          </p:cNvSpPr>
          <p:nvPr/>
        </p:nvSpPr>
        <p:spPr>
          <a:xfrm>
            <a:off x="533400" y="1511400"/>
            <a:ext cx="4038600" cy="3024188"/>
          </a:xfrm>
          <a:prstGeom prst="rect">
            <a:avLst/>
          </a:prstGeom>
        </p:spPr>
        <p:txBody>
          <a:bodyPr>
            <a:normAutofit/>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a:lnSpc>
                <a:spcPct val="150000"/>
              </a:lnSpc>
            </a:pPr>
            <a:r>
              <a:rPr lang="zh-CN" altLang="en-US" sz="1400">
                <a:solidFill>
                  <a:sysClr val="windowText" lastClr="000000"/>
                </a:solidFill>
                <a:latin typeface="微软雅黑" pitchFamily="34" charset="-122"/>
                <a:ea typeface="微软雅黑" pitchFamily="34" charset="-122"/>
              </a:rPr>
              <a:t>* 面向对象 </a:t>
            </a:r>
          </a:p>
          <a:p>
            <a:pPr>
              <a:lnSpc>
                <a:spcPct val="150000"/>
              </a:lnSpc>
            </a:pPr>
            <a:r>
              <a:rPr lang="zh-CN" altLang="en-US" sz="1400">
                <a:solidFill>
                  <a:sysClr val="windowText" lastClr="000000"/>
                </a:solidFill>
                <a:latin typeface="微软雅黑" pitchFamily="34" charset="-122"/>
                <a:ea typeface="微软雅黑" pitchFamily="34" charset="-122"/>
              </a:rPr>
              <a:t>* 功能丰富 </a:t>
            </a:r>
          </a:p>
          <a:p>
            <a:pPr>
              <a:lnSpc>
                <a:spcPct val="150000"/>
              </a:lnSpc>
            </a:pPr>
            <a:r>
              <a:rPr lang="zh-CN" altLang="en-US" sz="1400">
                <a:solidFill>
                  <a:sysClr val="windowText" lastClr="000000"/>
                </a:solidFill>
                <a:latin typeface="微软雅黑" pitchFamily="34" charset="-122"/>
                <a:ea typeface="微软雅黑" pitchFamily="34" charset="-122"/>
              </a:rPr>
              <a:t>* 速度快 </a:t>
            </a:r>
          </a:p>
          <a:p>
            <a:pPr>
              <a:lnSpc>
                <a:spcPct val="150000"/>
              </a:lnSpc>
            </a:pPr>
            <a:r>
              <a:rPr lang="zh-CN" altLang="en-US" sz="1400">
                <a:solidFill>
                  <a:sysClr val="windowText" lastClr="000000"/>
                </a:solidFill>
                <a:latin typeface="微软雅黑" pitchFamily="34" charset="-122"/>
                <a:ea typeface="微软雅黑" pitchFamily="34" charset="-122"/>
              </a:rPr>
              <a:t>* 支持交互 </a:t>
            </a:r>
          </a:p>
          <a:p>
            <a:pPr>
              <a:lnSpc>
                <a:spcPct val="150000"/>
              </a:lnSpc>
            </a:pPr>
            <a:r>
              <a:rPr lang="zh-CN" altLang="en-US" sz="1400">
                <a:solidFill>
                  <a:sysClr val="windowText" lastClr="000000"/>
                </a:solidFill>
                <a:latin typeface="微软雅黑" pitchFamily="34" charset="-122"/>
                <a:ea typeface="微软雅黑" pitchFamily="34" charset="-122"/>
              </a:rPr>
              <a:t>* 内置文件支持 </a:t>
            </a:r>
          </a:p>
          <a:p>
            <a:pPr>
              <a:lnSpc>
                <a:spcPct val="150000"/>
              </a:lnSpc>
            </a:pPr>
            <a:r>
              <a:rPr lang="zh-CN" altLang="en-US" sz="1400">
                <a:solidFill>
                  <a:sysClr val="windowText" lastClr="000000"/>
                </a:solidFill>
                <a:latin typeface="微软雅黑" pitchFamily="34" charset="-122"/>
                <a:ea typeface="微软雅黑" pitchFamily="34" charset="-122"/>
              </a:rPr>
              <a:t>* 拓展性强 </a:t>
            </a:r>
          </a:p>
          <a:p>
            <a:pPr>
              <a:lnSpc>
                <a:spcPct val="150000"/>
              </a:lnSpc>
            </a:pPr>
            <a:r>
              <a:rPr lang="zh-CN" altLang="en-US" sz="1400">
                <a:solidFill>
                  <a:sysClr val="windowText" lastClr="000000"/>
                </a:solidFill>
                <a:latin typeface="微软雅黑" pitchFamily="34" charset="-122"/>
                <a:ea typeface="微软雅黑" pitchFamily="34" charset="-122"/>
              </a:rPr>
              <a:t>* 同时支持</a:t>
            </a:r>
            <a:r>
              <a:rPr lang="en-US" altLang="zh-CN" sz="1400">
                <a:solidFill>
                  <a:sysClr val="windowText" lastClr="000000"/>
                </a:solidFill>
                <a:latin typeface="微软雅黑" pitchFamily="34" charset="-122"/>
                <a:ea typeface="微软雅黑" pitchFamily="34" charset="-122"/>
              </a:rPr>
              <a:t>HTML5</a:t>
            </a:r>
            <a:r>
              <a:rPr lang="zh-CN" altLang="en-US" sz="1400">
                <a:solidFill>
                  <a:sysClr val="windowText" lastClr="000000"/>
                </a:solidFill>
                <a:latin typeface="微软雅黑" pitchFamily="34" charset="-122"/>
                <a:ea typeface="微软雅黑" pitchFamily="34" charset="-122"/>
              </a:rPr>
              <a:t>、</a:t>
            </a:r>
            <a:r>
              <a:rPr lang="en-US" altLang="zh-CN" sz="1400">
                <a:solidFill>
                  <a:sysClr val="windowText" lastClr="000000"/>
                </a:solidFill>
                <a:latin typeface="微软雅黑" pitchFamily="34" charset="-122"/>
                <a:ea typeface="微软雅黑" pitchFamily="34" charset="-122"/>
              </a:rPr>
              <a:t>2D</a:t>
            </a:r>
            <a:r>
              <a:rPr lang="zh-CN" altLang="en-US" sz="1400">
                <a:solidFill>
                  <a:sysClr val="windowText" lastClr="000000"/>
                </a:solidFill>
                <a:latin typeface="微软雅黑" pitchFamily="34" charset="-122"/>
                <a:ea typeface="微软雅黑" pitchFamily="34" charset="-122"/>
              </a:rPr>
              <a:t>、</a:t>
            </a:r>
            <a:r>
              <a:rPr lang="en-US" altLang="zh-CN" sz="1400">
                <a:solidFill>
                  <a:sysClr val="windowText" lastClr="000000"/>
                </a:solidFill>
                <a:latin typeface="微软雅黑" pitchFamily="34" charset="-122"/>
                <a:ea typeface="微软雅黑" pitchFamily="34" charset="-122"/>
              </a:rPr>
              <a:t>Canvas</a:t>
            </a:r>
          </a:p>
        </p:txBody>
      </p:sp>
      <p:sp>
        <p:nvSpPr>
          <p:cNvPr id="213" name="Text Placeholder 7"/>
          <p:cNvSpPr txBox="1">
            <a:spLocks/>
          </p:cNvSpPr>
          <p:nvPr/>
        </p:nvSpPr>
        <p:spPr>
          <a:xfrm>
            <a:off x="523875" y="1132876"/>
            <a:ext cx="4038600" cy="304800"/>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r>
              <a:rPr lang="zh-CN" altLang="en-US" sz="2000" b="1" smtClean="0">
                <a:solidFill>
                  <a:schemeClr val="bg1"/>
                </a:solidFill>
                <a:latin typeface="微软雅黑" pitchFamily="34" charset="-122"/>
                <a:ea typeface="微软雅黑" pitchFamily="34" charset="-122"/>
                <a:cs typeface="+mn-ea"/>
                <a:sym typeface="+mn-lt"/>
              </a:rPr>
              <a:t>特点</a:t>
            </a:r>
            <a:endParaRPr lang="en-US" sz="2000" b="1">
              <a:solidFill>
                <a:schemeClr val="bg1"/>
              </a:solidFill>
              <a:latin typeface="微软雅黑" pitchFamily="34" charset="-122"/>
              <a:ea typeface="微软雅黑" pitchFamily="34" charset="-122"/>
              <a:cs typeface="+mn-ea"/>
              <a:sym typeface="+mn-lt"/>
            </a:endParaRPr>
          </a:p>
        </p:txBody>
      </p:sp>
      <p:sp>
        <p:nvSpPr>
          <p:cNvPr id="214" name="Text Placeholder 8"/>
          <p:cNvSpPr txBox="1">
            <a:spLocks/>
          </p:cNvSpPr>
          <p:nvPr/>
        </p:nvSpPr>
        <p:spPr>
          <a:xfrm>
            <a:off x="4624325" y="1132875"/>
            <a:ext cx="4038600" cy="304800"/>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r>
              <a:rPr lang="zh-CN" altLang="en-US" sz="2000" b="1">
                <a:solidFill>
                  <a:schemeClr val="bg1"/>
                </a:solidFill>
                <a:latin typeface="微软雅黑" pitchFamily="34" charset="-122"/>
                <a:ea typeface="微软雅黑" pitchFamily="34" charset="-122"/>
                <a:cs typeface="+mn-ea"/>
                <a:sym typeface="+mn-lt"/>
              </a:rPr>
              <a:t>比较</a:t>
            </a:r>
            <a:endParaRPr lang="en-US" sz="2000" b="1">
              <a:solidFill>
                <a:schemeClr val="bg1"/>
              </a:solidFill>
              <a:latin typeface="微软雅黑" pitchFamily="34" charset="-122"/>
              <a:ea typeface="微软雅黑" pitchFamily="34" charset="-122"/>
              <a:cs typeface="+mn-ea"/>
              <a:sym typeface="+mn-lt"/>
            </a:endParaRPr>
          </a:p>
        </p:txBody>
      </p:sp>
      <p:sp>
        <p:nvSpPr>
          <p:cNvPr id="14" name="TextBox 108"/>
          <p:cNvSpPr txBox="1">
            <a:spLocks noChangeArrowheads="1"/>
          </p:cNvSpPr>
          <p:nvPr/>
        </p:nvSpPr>
        <p:spPr bwMode="auto">
          <a:xfrm>
            <a:off x="539552" y="26749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prstClr val="black"/>
                </a:solidFill>
                <a:latin typeface="微软雅黑" panose="020B0503020204020204" pitchFamily="34" charset="-122"/>
                <a:ea typeface="微软雅黑" panose="020B0503020204020204" pitchFamily="34" charset="-122"/>
              </a:rPr>
              <a:t>为什么选择他</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33325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childTnLst>
                          </p:cTn>
                        </p:par>
                        <p:par>
                          <p:cTn id="17" fill="hold">
                            <p:stCondLst>
                              <p:cond delay="95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nodeType="withEffect">
                                  <p:stCondLst>
                                    <p:cond delay="45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childTnLst>
                          </p:cTn>
                        </p:par>
                        <p:par>
                          <p:cTn id="24" fill="hold">
                            <p:stCondLst>
                              <p:cond delay="1900"/>
                            </p:stCondLst>
                            <p:childTnLst>
                              <p:par>
                                <p:cTn id="25" presetID="22" presetClass="entr" presetSubtype="8" fill="hold" grpId="0" nodeType="afterEffect">
                                  <p:stCondLst>
                                    <p:cond delay="0"/>
                                  </p:stCondLst>
                                  <p:iterate type="lt">
                                    <p:tmPct val="10000"/>
                                  </p:iterate>
                                  <p:childTnLst>
                                    <p:set>
                                      <p:cBhvr>
                                        <p:cTn id="26" dur="1" fill="hold">
                                          <p:stCondLst>
                                            <p:cond delay="0"/>
                                          </p:stCondLst>
                                        </p:cTn>
                                        <p:tgtEl>
                                          <p:spTgt spid="213"/>
                                        </p:tgtEl>
                                        <p:attrNameLst>
                                          <p:attrName>style.visibility</p:attrName>
                                        </p:attrNameLst>
                                      </p:cBhvr>
                                      <p:to>
                                        <p:strVal val="visible"/>
                                      </p:to>
                                    </p:set>
                                    <p:animEffect transition="in" filter="wipe(left)">
                                      <p:cBhvr>
                                        <p:cTn id="27" dur="500"/>
                                        <p:tgtEl>
                                          <p:spTgt spid="213"/>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animEffect transition="in" filter="fade">
                                      <p:cBhvr>
                                        <p:cTn id="35" dur="1000"/>
                                        <p:tgtEl>
                                          <p:spTgt spid="212"/>
                                        </p:tgtEl>
                                      </p:cBhvr>
                                    </p:animEffect>
                                    <p:anim calcmode="lin" valueType="num">
                                      <p:cBhvr>
                                        <p:cTn id="36" dur="1000" fill="hold"/>
                                        <p:tgtEl>
                                          <p:spTgt spid="212"/>
                                        </p:tgtEl>
                                        <p:attrNameLst>
                                          <p:attrName>ppt_x</p:attrName>
                                        </p:attrNameLst>
                                      </p:cBhvr>
                                      <p:tavLst>
                                        <p:tav tm="0">
                                          <p:val>
                                            <p:strVal val="#ppt_x"/>
                                          </p:val>
                                        </p:tav>
                                        <p:tav tm="100000">
                                          <p:val>
                                            <p:strVal val="#ppt_x"/>
                                          </p:val>
                                        </p:tav>
                                      </p:tavLst>
                                    </p:anim>
                                    <p:anim calcmode="lin" valueType="num">
                                      <p:cBhvr>
                                        <p:cTn id="37"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4"/>
                                        </p:tgtEl>
                                        <p:attrNameLst>
                                          <p:attrName>style.visibility</p:attrName>
                                        </p:attrNameLst>
                                      </p:cBhvr>
                                      <p:to>
                                        <p:strVal val="visible"/>
                                      </p:to>
                                    </p:set>
                                    <p:animEffect transition="in" filter="wipe(left)">
                                      <p:cBhvr>
                                        <p:cTn id="42" dur="500"/>
                                        <p:tgtEl>
                                          <p:spTgt spid="214"/>
                                        </p:tgtEl>
                                      </p:cBhvr>
                                    </p:animEffect>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grpId="0" nodeType="click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1000"/>
                                        <p:tgtEl>
                                          <p:spTgt spid="211"/>
                                        </p:tgtEl>
                                      </p:cBhvr>
                                    </p:animEffect>
                                    <p:anim calcmode="lin" valueType="num">
                                      <p:cBhvr>
                                        <p:cTn id="48" dur="1000" fill="hold"/>
                                        <p:tgtEl>
                                          <p:spTgt spid="211"/>
                                        </p:tgtEl>
                                        <p:attrNameLst>
                                          <p:attrName>ppt_x</p:attrName>
                                        </p:attrNameLst>
                                      </p:cBhvr>
                                      <p:tavLst>
                                        <p:tav tm="0">
                                          <p:val>
                                            <p:strVal val="#ppt_x"/>
                                          </p:val>
                                        </p:tav>
                                        <p:tav tm="100000">
                                          <p:val>
                                            <p:strVal val="#ppt_x"/>
                                          </p:val>
                                        </p:tav>
                                      </p:tavLst>
                                    </p:anim>
                                    <p:anim calcmode="lin" valueType="num">
                                      <p:cBhvr>
                                        <p:cTn id="49"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212" grpId="0"/>
      <p:bldP spid="213" grpId="0"/>
      <p:bldP spid="214"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chemeClr val="tx1">
                    <a:lumMod val="85000"/>
                    <a:lumOff val="15000"/>
                  </a:schemeClr>
                </a:solidFill>
                <a:latin typeface="微软雅黑" pitchFamily="34" charset="-122"/>
                <a:ea typeface="微软雅黑" pitchFamily="34" charset="-122"/>
              </a:rPr>
              <a:t>模型放入</a:t>
            </a: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219891" y="796118"/>
            <a:ext cx="8352928" cy="626390"/>
          </a:xfrm>
          <a:prstGeom prst="rect">
            <a:avLst/>
          </a:prstGeom>
          <a:noFill/>
        </p:spPr>
        <p:txBody>
          <a:bodyPr wrap="square" rtlCol="0">
            <a:spAutoFit/>
          </a:bodyPr>
          <a:lstStyle/>
          <a:p>
            <a:pPr algn="just">
              <a:lnSpc>
                <a:spcPct val="130000"/>
              </a:lnSpc>
            </a:pPr>
            <a:r>
              <a:rPr lang="zh-CN" altLang="en-US" sz="1400" smtClean="0"/>
              <a:t>通过双击左侧的按钮获取模型然后通过鼠标移动来确定鼠标的位置然后双击鼠标把模型释放到需放置的位置。</a:t>
            </a:r>
            <a:endParaRPr lang="en-US" altLang="zh-CN" sz="140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131590"/>
            <a:ext cx="7128792" cy="3988104"/>
          </a:xfrm>
          <a:prstGeom prst="rect">
            <a:avLst/>
          </a:prstGeom>
        </p:spPr>
      </p:pic>
    </p:spTree>
    <p:extLst>
      <p:ext uri="{BB962C8B-B14F-4D97-AF65-F5344CB8AC3E}">
        <p14:creationId xmlns:p14="http://schemas.microsoft.com/office/powerpoint/2010/main" val="1943550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strips(downRight)">
                                      <p:cBhvr>
                                        <p:cTn id="19"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chemeClr val="tx1">
                    <a:lumMod val="85000"/>
                    <a:lumOff val="15000"/>
                  </a:schemeClr>
                </a:solidFill>
                <a:latin typeface="微软雅黑" pitchFamily="34" charset="-122"/>
                <a:ea typeface="微软雅黑" pitchFamily="34" charset="-122"/>
              </a:rPr>
              <a:t>视角捕捉</a:t>
            </a: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105538" y="701473"/>
            <a:ext cx="8352928" cy="346313"/>
          </a:xfrm>
          <a:prstGeom prst="rect">
            <a:avLst/>
          </a:prstGeom>
          <a:noFill/>
        </p:spPr>
        <p:txBody>
          <a:bodyPr wrap="square" rtlCol="0">
            <a:spAutoFit/>
          </a:bodyPr>
          <a:lstStyle/>
          <a:p>
            <a:pPr algn="just">
              <a:lnSpc>
                <a:spcPct val="130000"/>
              </a:lnSpc>
            </a:pPr>
            <a:r>
              <a:rPr lang="zh-CN" altLang="en-US" sz="1400" smtClean="0"/>
              <a:t>通过通多鼠标框选部分区域，可以直接把该区域最大化到当前屏幕。</a:t>
            </a:r>
            <a:endParaRPr lang="en-US" altLang="zh-CN" sz="140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995686"/>
            <a:ext cx="5353167" cy="302031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077589"/>
            <a:ext cx="4400609" cy="2467008"/>
          </a:xfrm>
          <a:prstGeom prst="rect">
            <a:avLst/>
          </a:prstGeom>
        </p:spPr>
      </p:pic>
    </p:spTree>
    <p:extLst>
      <p:ext uri="{BB962C8B-B14F-4D97-AF65-F5344CB8AC3E}">
        <p14:creationId xmlns:p14="http://schemas.microsoft.com/office/powerpoint/2010/main" val="1936678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strips(downRight)">
                                      <p:cBhvr>
                                        <p:cTn id="19"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chemeClr val="tx1">
                    <a:lumMod val="85000"/>
                    <a:lumOff val="15000"/>
                  </a:schemeClr>
                </a:solidFill>
                <a:latin typeface="微软雅黑" pitchFamily="34" charset="-122"/>
                <a:ea typeface="微软雅黑" pitchFamily="34" charset="-122"/>
              </a:rPr>
              <a:t>多选操作</a:t>
            </a: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179512" y="670401"/>
            <a:ext cx="8352928" cy="346313"/>
          </a:xfrm>
          <a:prstGeom prst="rect">
            <a:avLst/>
          </a:prstGeom>
          <a:noFill/>
        </p:spPr>
        <p:txBody>
          <a:bodyPr wrap="square" rtlCol="0">
            <a:spAutoFit/>
          </a:bodyPr>
          <a:lstStyle/>
          <a:p>
            <a:pPr algn="just">
              <a:lnSpc>
                <a:spcPct val="130000"/>
              </a:lnSpc>
            </a:pPr>
            <a:r>
              <a:rPr lang="zh-CN" altLang="en-US" sz="1400" smtClean="0"/>
              <a:t>通过鼠标拖动选中，多个物体被选中的物体可以被统一操作。</a:t>
            </a:r>
            <a:endParaRPr lang="en-US" altLang="zh-CN" sz="140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964906"/>
            <a:ext cx="6091073" cy="4136645"/>
          </a:xfrm>
          <a:prstGeom prst="rect">
            <a:avLst/>
          </a:prstGeom>
        </p:spPr>
      </p:pic>
    </p:spTree>
    <p:extLst>
      <p:ext uri="{BB962C8B-B14F-4D97-AF65-F5344CB8AC3E}">
        <p14:creationId xmlns:p14="http://schemas.microsoft.com/office/powerpoint/2010/main" val="428078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strips(downRight)">
                                      <p:cBhvr>
                                        <p:cTn id="19"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108"/>
          <p:cNvSpPr txBox="1">
            <a:spLocks noChangeArrowheads="1"/>
          </p:cNvSpPr>
          <p:nvPr/>
        </p:nvSpPr>
        <p:spPr bwMode="auto">
          <a:xfrm>
            <a:off x="539552" y="26749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mtClean="0">
                <a:solidFill>
                  <a:schemeClr val="tx1">
                    <a:lumMod val="85000"/>
                    <a:lumOff val="15000"/>
                  </a:schemeClr>
                </a:solidFill>
                <a:latin typeface="微软雅黑" pitchFamily="34" charset="-122"/>
                <a:ea typeface="微软雅黑" pitchFamily="34" charset="-122"/>
              </a:rPr>
              <a:t>温湿度的显示</a:t>
            </a:r>
            <a:endParaRPr lang="zh-CN" altLang="en-US">
              <a:solidFill>
                <a:schemeClr val="tx1">
                  <a:lumMod val="85000"/>
                  <a:lumOff val="15000"/>
                </a:schemeClr>
              </a:solidFill>
              <a:latin typeface="微软雅黑" pitchFamily="34" charset="-122"/>
              <a:ea typeface="微软雅黑" pitchFamily="34" charset="-122"/>
            </a:endParaRPr>
          </a:p>
        </p:txBody>
      </p:sp>
      <p:grpSp>
        <p:nvGrpSpPr>
          <p:cNvPr id="38" name="组合 37"/>
          <p:cNvGrpSpPr/>
          <p:nvPr/>
        </p:nvGrpSpPr>
        <p:grpSpPr>
          <a:xfrm>
            <a:off x="107544" y="245001"/>
            <a:ext cx="360000" cy="360000"/>
            <a:chOff x="1965186" y="1419622"/>
            <a:chExt cx="302558" cy="314067"/>
          </a:xfrm>
        </p:grpSpPr>
        <p:sp>
          <p:nvSpPr>
            <p:cNvPr id="39" name="矩形 38"/>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p:nvPr/>
        </p:nvSpPr>
        <p:spPr>
          <a:xfrm>
            <a:off x="179512" y="670401"/>
            <a:ext cx="8352928" cy="346313"/>
          </a:xfrm>
          <a:prstGeom prst="rect">
            <a:avLst/>
          </a:prstGeom>
          <a:noFill/>
        </p:spPr>
        <p:txBody>
          <a:bodyPr wrap="square" rtlCol="0">
            <a:spAutoFit/>
          </a:bodyPr>
          <a:lstStyle/>
          <a:p>
            <a:pPr algn="just">
              <a:lnSpc>
                <a:spcPct val="130000"/>
              </a:lnSpc>
            </a:pPr>
            <a:r>
              <a:rPr lang="zh-CN" altLang="en-US" sz="1400" smtClean="0"/>
              <a:t>温度和湿度的一直在变化。共有</a:t>
            </a:r>
            <a:r>
              <a:rPr lang="en-US" altLang="zh-CN" sz="1400" smtClean="0"/>
              <a:t>20</a:t>
            </a:r>
            <a:r>
              <a:rPr lang="zh-CN" altLang="en-US" sz="1400" smtClean="0"/>
              <a:t>多个温度计</a:t>
            </a:r>
            <a:endParaRPr lang="en-US" altLang="zh-CN" sz="140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87" y="1491630"/>
            <a:ext cx="6344701" cy="3325851"/>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533857"/>
            <a:ext cx="2385610" cy="1764819"/>
          </a:xfrm>
          <a:prstGeom prst="rect">
            <a:avLst/>
          </a:prstGeom>
        </p:spPr>
      </p:pic>
    </p:spTree>
    <p:extLst>
      <p:ext uri="{BB962C8B-B14F-4D97-AF65-F5344CB8AC3E}">
        <p14:creationId xmlns:p14="http://schemas.microsoft.com/office/powerpoint/2010/main" val="3648687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50" fill="hold"/>
                                        <p:tgtEl>
                                          <p:spTgt spid="38"/>
                                        </p:tgtEl>
                                        <p:attrNameLst>
                                          <p:attrName>ppt_w</p:attrName>
                                        </p:attrNameLst>
                                      </p:cBhvr>
                                      <p:tavLst>
                                        <p:tav tm="0">
                                          <p:val>
                                            <p:fltVal val="0"/>
                                          </p:val>
                                        </p:tav>
                                        <p:tav tm="100000">
                                          <p:val>
                                            <p:strVal val="#ppt_w"/>
                                          </p:val>
                                        </p:tav>
                                      </p:tavLst>
                                    </p:anim>
                                    <p:anim calcmode="lin" valueType="num">
                                      <p:cBhvr>
                                        <p:cTn id="8" dur="35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4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7"/>
                                        </p:tgtEl>
                                        <p:attrNameLst>
                                          <p:attrName>ppt_y</p:attrName>
                                        </p:attrNameLst>
                                      </p:cBhvr>
                                      <p:tavLst>
                                        <p:tav tm="0">
                                          <p:val>
                                            <p:strVal val="#ppt_y"/>
                                          </p:val>
                                        </p:tav>
                                        <p:tav tm="100000">
                                          <p:val>
                                            <p:strVal val="#ppt_y"/>
                                          </p:val>
                                        </p:tav>
                                      </p:tavLst>
                                    </p:anim>
                                    <p:anim calcmode="lin" valueType="num">
                                      <p:cBhvr>
                                        <p:cTn id="14" dur="4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7"/>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strips(downRight)">
                                      <p:cBhvr>
                                        <p:cTn id="19"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7465242">
            <a:off x="362326" y="200666"/>
            <a:ext cx="340799" cy="622841"/>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dirty="0">
              <a:cs typeface="+mn-ea"/>
              <a:sym typeface="+mn-lt"/>
            </a:endParaRPr>
          </a:p>
        </p:txBody>
      </p:sp>
      <p:sp>
        <p:nvSpPr>
          <p:cNvPr id="4" name="等腰三角形 3"/>
          <p:cNvSpPr/>
          <p:nvPr/>
        </p:nvSpPr>
        <p:spPr>
          <a:xfrm rot="2989467">
            <a:off x="367664" y="4319627"/>
            <a:ext cx="340799" cy="622841"/>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dirty="0">
              <a:cs typeface="+mn-ea"/>
              <a:sym typeface="+mn-lt"/>
            </a:endParaRPr>
          </a:p>
        </p:txBody>
      </p:sp>
      <p:sp>
        <p:nvSpPr>
          <p:cNvPr id="5" name="等腰三角形 4"/>
          <p:cNvSpPr/>
          <p:nvPr/>
        </p:nvSpPr>
        <p:spPr>
          <a:xfrm rot="13437091">
            <a:off x="8340818" y="154523"/>
            <a:ext cx="340799" cy="622841"/>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dirty="0">
              <a:cs typeface="+mn-ea"/>
              <a:sym typeface="+mn-lt"/>
            </a:endParaRPr>
          </a:p>
        </p:txBody>
      </p:sp>
      <p:sp>
        <p:nvSpPr>
          <p:cNvPr id="6" name="等腰三角形 5"/>
          <p:cNvSpPr/>
          <p:nvPr/>
        </p:nvSpPr>
        <p:spPr>
          <a:xfrm rot="18144334">
            <a:off x="8398835" y="4402996"/>
            <a:ext cx="340799" cy="622841"/>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dirty="0">
              <a:cs typeface="+mn-ea"/>
              <a:sym typeface="+mn-l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203598"/>
            <a:ext cx="2467319" cy="1543265"/>
          </a:xfrm>
          <a:prstGeom prst="rect">
            <a:avLst/>
          </a:prstGeom>
        </p:spPr>
      </p:pic>
      <p:sp>
        <p:nvSpPr>
          <p:cNvPr id="8" name="文本框 7"/>
          <p:cNvSpPr txBox="1"/>
          <p:nvPr/>
        </p:nvSpPr>
        <p:spPr>
          <a:xfrm>
            <a:off x="4932040" y="1131590"/>
            <a:ext cx="2016224" cy="369332"/>
          </a:xfrm>
          <a:prstGeom prst="rect">
            <a:avLst/>
          </a:prstGeom>
          <a:noFill/>
        </p:spPr>
        <p:txBody>
          <a:bodyPr wrap="square" rtlCol="0">
            <a:spAutoFit/>
          </a:bodyPr>
          <a:lstStyle/>
          <a:p>
            <a:r>
              <a:rPr lang="zh-CN" altLang="en-US" smtClean="0"/>
              <a:t>这个怎么实现？</a:t>
            </a:r>
            <a:endParaRPr lang="zh-CN" altLang="en-US"/>
          </a:p>
        </p:txBody>
      </p:sp>
      <p:sp>
        <p:nvSpPr>
          <p:cNvPr id="9" name="文本框 8"/>
          <p:cNvSpPr txBox="1"/>
          <p:nvPr/>
        </p:nvSpPr>
        <p:spPr>
          <a:xfrm>
            <a:off x="4860032" y="4155926"/>
            <a:ext cx="2684517" cy="369332"/>
          </a:xfrm>
          <a:prstGeom prst="rect">
            <a:avLst/>
          </a:prstGeom>
          <a:noFill/>
        </p:spPr>
        <p:txBody>
          <a:bodyPr wrap="none" rtlCol="0">
            <a:spAutoFit/>
          </a:bodyPr>
          <a:lstStyle/>
          <a:p>
            <a:r>
              <a:rPr lang="en-US" altLang="zh-CN" smtClean="0"/>
              <a:t>Canvas</a:t>
            </a:r>
            <a:r>
              <a:rPr lang="zh-CN" altLang="en-US" smtClean="0"/>
              <a:t>是一个神奇的东西</a:t>
            </a:r>
            <a:endParaRPr lang="zh-CN" altLang="en-US"/>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2139702"/>
            <a:ext cx="2238687" cy="1600423"/>
          </a:xfrm>
          <a:prstGeom prst="rect">
            <a:avLst/>
          </a:prstGeom>
        </p:spPr>
      </p:pic>
    </p:spTree>
    <p:extLst>
      <p:ext uri="{BB962C8B-B14F-4D97-AF65-F5344CB8AC3E}">
        <p14:creationId xmlns:p14="http://schemas.microsoft.com/office/powerpoint/2010/main" val="2528952691"/>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7465242">
            <a:off x="362326" y="200666"/>
            <a:ext cx="340799" cy="622841"/>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dirty="0">
              <a:cs typeface="+mn-ea"/>
              <a:sym typeface="+mn-lt"/>
            </a:endParaRPr>
          </a:p>
        </p:txBody>
      </p:sp>
      <p:sp>
        <p:nvSpPr>
          <p:cNvPr id="4" name="等腰三角形 3"/>
          <p:cNvSpPr/>
          <p:nvPr/>
        </p:nvSpPr>
        <p:spPr>
          <a:xfrm rot="2989467">
            <a:off x="367664" y="4319627"/>
            <a:ext cx="340799" cy="622841"/>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dirty="0">
              <a:cs typeface="+mn-ea"/>
              <a:sym typeface="+mn-lt"/>
            </a:endParaRPr>
          </a:p>
        </p:txBody>
      </p:sp>
      <p:sp>
        <p:nvSpPr>
          <p:cNvPr id="5" name="等腰三角形 4"/>
          <p:cNvSpPr/>
          <p:nvPr/>
        </p:nvSpPr>
        <p:spPr>
          <a:xfrm rot="13437091">
            <a:off x="8340818" y="154523"/>
            <a:ext cx="340799" cy="622841"/>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dirty="0">
              <a:cs typeface="+mn-ea"/>
              <a:sym typeface="+mn-lt"/>
            </a:endParaRPr>
          </a:p>
        </p:txBody>
      </p:sp>
      <p:sp>
        <p:nvSpPr>
          <p:cNvPr id="6" name="等腰三角形 5"/>
          <p:cNvSpPr/>
          <p:nvPr/>
        </p:nvSpPr>
        <p:spPr>
          <a:xfrm rot="18144334">
            <a:off x="8398835" y="4402996"/>
            <a:ext cx="340799" cy="622841"/>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dirty="0">
              <a:cs typeface="+mn-ea"/>
              <a:sym typeface="+mn-lt"/>
            </a:endParaRPr>
          </a:p>
        </p:txBody>
      </p:sp>
      <p:sp>
        <p:nvSpPr>
          <p:cNvPr id="7" name="文本框 6"/>
          <p:cNvSpPr txBox="1"/>
          <p:nvPr/>
        </p:nvSpPr>
        <p:spPr>
          <a:xfrm>
            <a:off x="874520" y="1779662"/>
            <a:ext cx="7340471" cy="1200329"/>
          </a:xfrm>
          <a:prstGeom prst="rect">
            <a:avLst/>
          </a:prstGeom>
          <a:noFill/>
        </p:spPr>
        <p:txBody>
          <a:bodyPr wrap="none" rtlCol="0">
            <a:spAutoFit/>
          </a:bodyPr>
          <a:lstStyle/>
          <a:p>
            <a:r>
              <a:rPr lang="zh-CN" altLang="en-US" smtClean="0">
                <a:solidFill>
                  <a:srgbClr val="00B050"/>
                </a:solidFill>
              </a:rPr>
              <a:t>由于时间和能力问题，很多细节和美化做得不是很完善，可以的话大家</a:t>
            </a:r>
            <a:endParaRPr lang="en-US" altLang="zh-CN" smtClean="0">
              <a:solidFill>
                <a:srgbClr val="00B050"/>
              </a:solidFill>
            </a:endParaRPr>
          </a:p>
          <a:p>
            <a:r>
              <a:rPr lang="zh-CN" altLang="en-US" smtClean="0">
                <a:solidFill>
                  <a:srgbClr val="00B050"/>
                </a:solidFill>
              </a:rPr>
              <a:t>多多交流：</a:t>
            </a:r>
            <a:endParaRPr lang="en-US" altLang="zh-CN" smtClean="0">
              <a:solidFill>
                <a:srgbClr val="00B050"/>
              </a:solidFill>
            </a:endParaRPr>
          </a:p>
          <a:p>
            <a:r>
              <a:rPr lang="zh-CN" altLang="en-US" smtClean="0">
                <a:solidFill>
                  <a:srgbClr val="00B050"/>
                </a:solidFill>
              </a:rPr>
              <a:t>比如颜色搭配这个真的很头疼！</a:t>
            </a:r>
            <a:endParaRPr lang="en-US" altLang="zh-CN" smtClean="0">
              <a:solidFill>
                <a:srgbClr val="00B050"/>
              </a:solidFill>
            </a:endParaRPr>
          </a:p>
          <a:p>
            <a:r>
              <a:rPr lang="zh-CN" altLang="en-US" smtClean="0">
                <a:solidFill>
                  <a:srgbClr val="00B050"/>
                </a:solidFill>
              </a:rPr>
              <a:t>审美真的是硬伤！</a:t>
            </a:r>
            <a:endParaRPr lang="zh-CN" altLang="en-US">
              <a:solidFill>
                <a:srgbClr val="00B050"/>
              </a:solidFill>
            </a:endParaRPr>
          </a:p>
        </p:txBody>
      </p:sp>
    </p:spTree>
    <p:extLst>
      <p:ext uri="{BB962C8B-B14F-4D97-AF65-F5344CB8AC3E}">
        <p14:creationId xmlns:p14="http://schemas.microsoft.com/office/powerpoint/2010/main" val="1075249682"/>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3678"/>
            <a:ext cx="9144000" cy="1368152"/>
          </a:xfrm>
          <a:prstGeom prst="rect">
            <a:avLst/>
          </a:prstGeom>
          <a:solidFill>
            <a:srgbClr val="C0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a:p>
            <a:pPr algn="ctr"/>
            <a:endParaRPr lang="en-US" altLang="zh-CN"/>
          </a:p>
          <a:p>
            <a:pPr algn="ctr"/>
            <a:endParaRPr lang="zh-CN" altLang="en-US"/>
          </a:p>
        </p:txBody>
      </p:sp>
      <p:sp>
        <p:nvSpPr>
          <p:cNvPr id="22" name="TextBox 21"/>
          <p:cNvSpPr txBox="1"/>
          <p:nvPr/>
        </p:nvSpPr>
        <p:spPr>
          <a:xfrm>
            <a:off x="1403648" y="1890612"/>
            <a:ext cx="8856984" cy="1408078"/>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5800" b="1" smtClean="0">
                <a:solidFill>
                  <a:schemeClr val="bg1"/>
                </a:solidFill>
                <a:effectLst>
                  <a:outerShdw dist="50800" dir="2700000" algn="tl" rotWithShape="0">
                    <a:prstClr val="black">
                      <a:alpha val="40000"/>
                    </a:prstClr>
                  </a:outerShdw>
                </a:effectLst>
              </a:rPr>
              <a:t>吹牛完毕 谢谢</a:t>
            </a:r>
            <a:r>
              <a:rPr lang="zh-CN" altLang="en-US" sz="5800" b="1">
                <a:solidFill>
                  <a:schemeClr val="bg1"/>
                </a:solidFill>
                <a:effectLst>
                  <a:outerShdw dist="50800" dir="2700000" algn="tl" rotWithShape="0">
                    <a:prstClr val="black">
                      <a:alpha val="40000"/>
                    </a:prstClr>
                  </a:outerShdw>
                </a:effectLst>
              </a:rPr>
              <a:t>聆听</a:t>
            </a:r>
          </a:p>
        </p:txBody>
      </p:sp>
      <p:grpSp>
        <p:nvGrpSpPr>
          <p:cNvPr id="12" name="Group 100"/>
          <p:cNvGrpSpPr/>
          <p:nvPr/>
        </p:nvGrpSpPr>
        <p:grpSpPr>
          <a:xfrm>
            <a:off x="57461" y="4648294"/>
            <a:ext cx="2335292" cy="438267"/>
            <a:chOff x="5486400" y="1428750"/>
            <a:chExt cx="2819401" cy="529120"/>
          </a:xfrm>
        </p:grpSpPr>
        <p:grpSp>
          <p:nvGrpSpPr>
            <p:cNvPr id="13" name="Group 96"/>
            <p:cNvGrpSpPr/>
            <p:nvPr/>
          </p:nvGrpSpPr>
          <p:grpSpPr>
            <a:xfrm>
              <a:off x="5486400" y="1428750"/>
              <a:ext cx="529120" cy="529120"/>
              <a:chOff x="5486400" y="1352550"/>
              <a:chExt cx="529120" cy="529120"/>
            </a:xfrm>
          </p:grpSpPr>
          <p:sp>
            <p:nvSpPr>
              <p:cNvPr id="34" name="Oval 84"/>
              <p:cNvSpPr/>
              <p:nvPr/>
            </p:nvSpPr>
            <p:spPr>
              <a:xfrm>
                <a:off x="5486400" y="1352550"/>
                <a:ext cx="529120" cy="529120"/>
              </a:xfrm>
              <a:prstGeom prst="ellipse">
                <a:avLst/>
              </a:prstGeom>
              <a:noFill/>
              <a:ln w="25400" cap="flat" cmpd="sng" algn="ctr">
                <a:noFill/>
                <a:prstDash val="solid"/>
              </a:ln>
              <a:effectLst/>
            </p:spPr>
            <p:txBody>
              <a:bodyPr rtlCol="0" anchor="ctr"/>
              <a:lstStyle/>
              <a:p>
                <a:pPr algn="ctr" defTabSz="725668" eaLnBrk="1" fontAlgn="auto" hangingPunct="1">
                  <a:spcBef>
                    <a:spcPts val="0"/>
                  </a:spcBef>
                  <a:spcAft>
                    <a:spcPts val="0"/>
                  </a:spcAft>
                  <a:defRPr/>
                </a:pPr>
                <a:endParaRPr lang="en-US" sz="1400" kern="0">
                  <a:solidFill>
                    <a:sysClr val="window" lastClr="FFFFFF"/>
                  </a:solidFill>
                  <a:latin typeface="微软雅黑" pitchFamily="34" charset="-122"/>
                </a:endParaRPr>
              </a:p>
            </p:txBody>
          </p:sp>
          <p:sp>
            <p:nvSpPr>
              <p:cNvPr id="35" name="Freeform 15"/>
              <p:cNvSpPr>
                <a:spLocks noEditPoints="1"/>
              </p:cNvSpPr>
              <p:nvPr/>
            </p:nvSpPr>
            <p:spPr bwMode="auto">
              <a:xfrm>
                <a:off x="5614089" y="1480180"/>
                <a:ext cx="275220" cy="27490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725668" eaLnBrk="1" fontAlgn="auto" hangingPunct="1">
                  <a:spcBef>
                    <a:spcPts val="0"/>
                  </a:spcBef>
                  <a:spcAft>
                    <a:spcPts val="0"/>
                  </a:spcAft>
                  <a:defRPr/>
                </a:pPr>
                <a:endParaRPr lang="en-US" sz="1400" kern="0">
                  <a:solidFill>
                    <a:sysClr val="windowText" lastClr="000000"/>
                  </a:solidFill>
                  <a:latin typeface="微软雅黑" pitchFamily="34" charset="-122"/>
                </a:endParaRPr>
              </a:p>
            </p:txBody>
          </p:sp>
        </p:grpSp>
        <p:grpSp>
          <p:nvGrpSpPr>
            <p:cNvPr id="14" name="Group 99"/>
            <p:cNvGrpSpPr/>
            <p:nvPr/>
          </p:nvGrpSpPr>
          <p:grpSpPr>
            <a:xfrm>
              <a:off x="7776681" y="1428750"/>
              <a:ext cx="529120" cy="529120"/>
              <a:chOff x="7848600" y="1352550"/>
              <a:chExt cx="529120" cy="529120"/>
            </a:xfrm>
          </p:grpSpPr>
          <p:sp>
            <p:nvSpPr>
              <p:cNvPr id="29" name="Oval 87"/>
              <p:cNvSpPr/>
              <p:nvPr/>
            </p:nvSpPr>
            <p:spPr>
              <a:xfrm>
                <a:off x="7848600" y="1352550"/>
                <a:ext cx="529120" cy="529120"/>
              </a:xfrm>
              <a:prstGeom prst="ellipse">
                <a:avLst/>
              </a:prstGeom>
              <a:noFill/>
              <a:ln w="25400" cap="flat" cmpd="sng" algn="ctr">
                <a:noFill/>
                <a:prstDash val="solid"/>
              </a:ln>
              <a:effectLst/>
            </p:spPr>
            <p:txBody>
              <a:bodyPr rtlCol="0" anchor="ctr"/>
              <a:lstStyle/>
              <a:p>
                <a:pPr algn="ctr" defTabSz="725668" eaLnBrk="1" fontAlgn="auto" hangingPunct="1">
                  <a:spcBef>
                    <a:spcPts val="0"/>
                  </a:spcBef>
                  <a:spcAft>
                    <a:spcPts val="0"/>
                  </a:spcAft>
                  <a:defRPr/>
                </a:pPr>
                <a:endParaRPr lang="en-US" sz="1400" kern="0">
                  <a:solidFill>
                    <a:schemeClr val="tx2"/>
                  </a:solidFill>
                  <a:latin typeface="微软雅黑" pitchFamily="34" charset="-122"/>
                </a:endParaRPr>
              </a:p>
            </p:txBody>
          </p:sp>
          <p:grpSp>
            <p:nvGrpSpPr>
              <p:cNvPr id="30" name="Group 55"/>
              <p:cNvGrpSpPr/>
              <p:nvPr/>
            </p:nvGrpSpPr>
            <p:grpSpPr>
              <a:xfrm>
                <a:off x="7974720" y="1498360"/>
                <a:ext cx="266836" cy="224488"/>
                <a:chOff x="4172623" y="2221990"/>
                <a:chExt cx="366676" cy="308484"/>
              </a:xfrm>
              <a:solidFill>
                <a:sysClr val="window" lastClr="FFFFFF"/>
              </a:solidFill>
            </p:grpSpPr>
            <p:sp>
              <p:nvSpPr>
                <p:cNvPr id="31" name="AutoShape 120"/>
                <p:cNvSpPr>
                  <a:spLocks/>
                </p:cNvSpPr>
                <p:nvPr/>
              </p:nvSpPr>
              <p:spPr bwMode="auto">
                <a:xfrm>
                  <a:off x="4264604" y="2302084"/>
                  <a:ext cx="182712" cy="1827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32" name="AutoShape 121"/>
                <p:cNvSpPr>
                  <a:spLocks/>
                </p:cNvSpPr>
                <p:nvPr/>
              </p:nvSpPr>
              <p:spPr bwMode="auto">
                <a:xfrm>
                  <a:off x="4310283" y="2347762"/>
                  <a:ext cx="51310"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33" name="AutoShape 122"/>
                <p:cNvSpPr>
                  <a:spLocks/>
                </p:cNvSpPr>
                <p:nvPr/>
              </p:nvSpPr>
              <p:spPr bwMode="auto">
                <a:xfrm>
                  <a:off x="4172623" y="2221990"/>
                  <a:ext cx="366676" cy="3084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grpSp>
        </p:grpSp>
        <p:grpSp>
          <p:nvGrpSpPr>
            <p:cNvPr id="15" name="Group 97"/>
            <p:cNvGrpSpPr/>
            <p:nvPr/>
          </p:nvGrpSpPr>
          <p:grpSpPr>
            <a:xfrm>
              <a:off x="6248400" y="1428750"/>
              <a:ext cx="529120" cy="529120"/>
              <a:chOff x="6248400" y="1352550"/>
              <a:chExt cx="529120" cy="529120"/>
            </a:xfrm>
          </p:grpSpPr>
          <p:sp>
            <p:nvSpPr>
              <p:cNvPr id="27" name="Oval 85"/>
              <p:cNvSpPr/>
              <p:nvPr/>
            </p:nvSpPr>
            <p:spPr>
              <a:xfrm>
                <a:off x="6248400" y="1352550"/>
                <a:ext cx="529120" cy="529120"/>
              </a:xfrm>
              <a:prstGeom prst="ellipse">
                <a:avLst/>
              </a:prstGeom>
              <a:noFill/>
              <a:ln w="25400" cap="flat" cmpd="sng" algn="ctr">
                <a:noFill/>
                <a:prstDash val="solid"/>
              </a:ln>
              <a:effectLst/>
            </p:spPr>
            <p:txBody>
              <a:bodyPr rtlCol="0" anchor="ctr"/>
              <a:lstStyle/>
              <a:p>
                <a:pPr algn="ctr" defTabSz="725668" eaLnBrk="1" fontAlgn="auto" hangingPunct="1">
                  <a:spcBef>
                    <a:spcPts val="0"/>
                  </a:spcBef>
                  <a:spcAft>
                    <a:spcPts val="0"/>
                  </a:spcAft>
                  <a:defRPr/>
                </a:pPr>
                <a:endParaRPr lang="en-US" sz="1400" kern="0">
                  <a:solidFill>
                    <a:sysClr val="window" lastClr="FFFFFF"/>
                  </a:solidFill>
                  <a:latin typeface="微软雅黑" pitchFamily="34" charset="-122"/>
                </a:endParaRPr>
              </a:p>
            </p:txBody>
          </p:sp>
          <p:sp>
            <p:nvSpPr>
              <p:cNvPr id="28" name="AutoShape 112"/>
              <p:cNvSpPr>
                <a:spLocks/>
              </p:cNvSpPr>
              <p:nvPr/>
            </p:nvSpPr>
            <p:spPr bwMode="auto">
              <a:xfrm>
                <a:off x="6374435" y="1478670"/>
                <a:ext cx="266380" cy="26683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grpSp>
        <p:grpSp>
          <p:nvGrpSpPr>
            <p:cNvPr id="16" name="Group 98"/>
            <p:cNvGrpSpPr/>
            <p:nvPr/>
          </p:nvGrpSpPr>
          <p:grpSpPr>
            <a:xfrm>
              <a:off x="7010400" y="1428750"/>
              <a:ext cx="529120" cy="529120"/>
              <a:chOff x="7010400" y="1352550"/>
              <a:chExt cx="529120" cy="529120"/>
            </a:xfrm>
          </p:grpSpPr>
          <p:sp>
            <p:nvSpPr>
              <p:cNvPr id="17" name="Oval 86"/>
              <p:cNvSpPr/>
              <p:nvPr/>
            </p:nvSpPr>
            <p:spPr>
              <a:xfrm>
                <a:off x="7010400" y="1352550"/>
                <a:ext cx="529120" cy="529120"/>
              </a:xfrm>
              <a:prstGeom prst="ellipse">
                <a:avLst/>
              </a:prstGeom>
              <a:noFill/>
              <a:ln w="25400" cap="flat" cmpd="sng" algn="ctr">
                <a:noFill/>
                <a:prstDash val="solid"/>
              </a:ln>
              <a:effectLst/>
            </p:spPr>
            <p:txBody>
              <a:bodyPr rtlCol="0" anchor="ctr"/>
              <a:lstStyle/>
              <a:p>
                <a:pPr algn="ctr" defTabSz="725668" eaLnBrk="1" fontAlgn="auto" hangingPunct="1">
                  <a:spcBef>
                    <a:spcPts val="0"/>
                  </a:spcBef>
                  <a:spcAft>
                    <a:spcPts val="0"/>
                  </a:spcAft>
                  <a:defRPr/>
                </a:pPr>
                <a:endParaRPr lang="en-US" sz="1400" kern="0">
                  <a:solidFill>
                    <a:sysClr val="window" lastClr="FFFFFF"/>
                  </a:solidFill>
                  <a:latin typeface="微软雅黑" pitchFamily="34" charset="-122"/>
                </a:endParaRPr>
              </a:p>
            </p:txBody>
          </p:sp>
          <p:grpSp>
            <p:nvGrpSpPr>
              <p:cNvPr id="18" name="Group 79"/>
              <p:cNvGrpSpPr/>
              <p:nvPr/>
            </p:nvGrpSpPr>
            <p:grpSpPr>
              <a:xfrm>
                <a:off x="7136435" y="1478585"/>
                <a:ext cx="266380" cy="266380"/>
                <a:chOff x="6417734" y="2183821"/>
                <a:chExt cx="366050" cy="366050"/>
              </a:xfrm>
              <a:solidFill>
                <a:sysClr val="window" lastClr="FFFFFF"/>
              </a:solidFill>
            </p:grpSpPr>
            <p:sp>
              <p:nvSpPr>
                <p:cNvPr id="23" name="AutoShape 52"/>
                <p:cNvSpPr>
                  <a:spLocks/>
                </p:cNvSpPr>
                <p:nvPr/>
              </p:nvSpPr>
              <p:spPr bwMode="auto">
                <a:xfrm>
                  <a:off x="6417734" y="2183821"/>
                  <a:ext cx="366050" cy="366050"/>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24" name="AutoShape 53"/>
                <p:cNvSpPr>
                  <a:spLocks/>
                </p:cNvSpPr>
                <p:nvPr/>
              </p:nvSpPr>
              <p:spPr bwMode="auto">
                <a:xfrm>
                  <a:off x="6555394" y="2309592"/>
                  <a:ext cx="98865" cy="102619"/>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25" name="AutoShape 54"/>
                <p:cNvSpPr>
                  <a:spLocks/>
                </p:cNvSpPr>
                <p:nvPr/>
              </p:nvSpPr>
              <p:spPr bwMode="auto">
                <a:xfrm>
                  <a:off x="6543505" y="2435364"/>
                  <a:ext cx="55690" cy="58192"/>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sp>
              <p:nvSpPr>
                <p:cNvPr id="26" name="AutoShape 55"/>
                <p:cNvSpPr>
                  <a:spLocks/>
                </p:cNvSpPr>
                <p:nvPr/>
              </p:nvSpPr>
              <p:spPr bwMode="auto">
                <a:xfrm>
                  <a:off x="6601072" y="2240762"/>
                  <a:ext cx="56315" cy="58818"/>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1" eaLnBrk="1" fontAlgn="auto" hangingPunct="1">
                    <a:spcBef>
                      <a:spcPts val="0"/>
                    </a:spcBef>
                    <a:spcAft>
                      <a:spcPts val="0"/>
                    </a:spcAft>
                    <a:defRPr/>
                  </a:pPr>
                  <a:endParaRPr lang="en-US" sz="3000" kern="0">
                    <a:solidFill>
                      <a:srgbClr val="FFFFFF"/>
                    </a:solidFill>
                    <a:effectLst>
                      <a:outerShdw blurRad="38100" dist="38100" dir="2700000" algn="tl">
                        <a:srgbClr val="000000"/>
                      </a:outerShdw>
                    </a:effectLst>
                    <a:latin typeface="微软雅黑" pitchFamily="34" charset="-122"/>
                  </a:endParaRPr>
                </a:p>
              </p:txBody>
            </p:sp>
          </p:grpSp>
        </p:grpSp>
      </p:grpSp>
    </p:spTree>
    <p:extLst>
      <p:ext uri="{BB962C8B-B14F-4D97-AF65-F5344CB8AC3E}">
        <p14:creationId xmlns:p14="http://schemas.microsoft.com/office/powerpoint/2010/main" val="2529231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250" fill="hold"/>
                                        <p:tgtEl>
                                          <p:spTgt spid="22"/>
                                        </p:tgtEl>
                                        <p:attrNameLst>
                                          <p:attrName>ppt_x</p:attrName>
                                        </p:attrNameLst>
                                      </p:cBhvr>
                                      <p:tavLst>
                                        <p:tav tm="0">
                                          <p:val>
                                            <p:strVal val="#ppt_x"/>
                                          </p:val>
                                        </p:tav>
                                        <p:tav tm="100000">
                                          <p:val>
                                            <p:strVal val="#ppt_x"/>
                                          </p:val>
                                        </p:tav>
                                      </p:tavLst>
                                    </p:anim>
                                    <p:anim calcmode="lin" valueType="num">
                                      <p:cBhvr>
                                        <p:cTn id="12" dur="250" fill="hold"/>
                                        <p:tgtEl>
                                          <p:spTgt spid="22"/>
                                        </p:tgtEl>
                                        <p:attrNameLst>
                                          <p:attrName>ppt_y</p:attrName>
                                        </p:attrNameLst>
                                      </p:cBhvr>
                                      <p:tavLst>
                                        <p:tav tm="0">
                                          <p:val>
                                            <p:strVal val="#ppt_y-#ppt_h/2"/>
                                          </p:val>
                                        </p:tav>
                                        <p:tav tm="100000">
                                          <p:val>
                                            <p:strVal val="#ppt_y"/>
                                          </p:val>
                                        </p:tav>
                                      </p:tavLst>
                                    </p:anim>
                                    <p:anim calcmode="lin" valueType="num">
                                      <p:cBhvr>
                                        <p:cTn id="13" dur="250" fill="hold"/>
                                        <p:tgtEl>
                                          <p:spTgt spid="22"/>
                                        </p:tgtEl>
                                        <p:attrNameLst>
                                          <p:attrName>ppt_w</p:attrName>
                                        </p:attrNameLst>
                                      </p:cBhvr>
                                      <p:tavLst>
                                        <p:tav tm="0">
                                          <p:val>
                                            <p:strVal val="#ppt_w"/>
                                          </p:val>
                                        </p:tav>
                                        <p:tav tm="100000">
                                          <p:val>
                                            <p:strVal val="#ppt_w"/>
                                          </p:val>
                                        </p:tav>
                                      </p:tavLst>
                                    </p:anim>
                                    <p:anim calcmode="lin" valueType="num">
                                      <p:cBhvr>
                                        <p:cTn id="14" dur="250" fill="hold"/>
                                        <p:tgtEl>
                                          <p:spTgt spid="22"/>
                                        </p:tgtEl>
                                        <p:attrNameLst>
                                          <p:attrName>ppt_h</p:attrName>
                                        </p:attrNameLst>
                                      </p:cBhvr>
                                      <p:tavLst>
                                        <p:tav tm="0">
                                          <p:val>
                                            <p:fltVal val="0"/>
                                          </p:val>
                                        </p:tav>
                                        <p:tav tm="100000">
                                          <p:val>
                                            <p:strVal val="#ppt_h"/>
                                          </p:val>
                                        </p:tav>
                                      </p:tavLst>
                                    </p:anim>
                                  </p:childTnLst>
                                </p:cTn>
                              </p:par>
                            </p:childTnLst>
                          </p:cTn>
                        </p:par>
                        <p:par>
                          <p:cTn id="15" fill="hold">
                            <p:stCondLst>
                              <p:cond delay="1450"/>
                            </p:stCondLst>
                            <p:childTnLst>
                              <p:par>
                                <p:cTn id="16" presetID="2" presetClass="entr" presetSubtype="2" decel="5000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50" fill="hold"/>
                                        <p:tgtEl>
                                          <p:spTgt spid="12"/>
                                        </p:tgtEl>
                                        <p:attrNameLst>
                                          <p:attrName>ppt_x</p:attrName>
                                        </p:attrNameLst>
                                      </p:cBhvr>
                                      <p:tavLst>
                                        <p:tav tm="0">
                                          <p:val>
                                            <p:strVal val="1+#ppt_w/2"/>
                                          </p:val>
                                        </p:tav>
                                        <p:tav tm="100000">
                                          <p:val>
                                            <p:strVal val="#ppt_x"/>
                                          </p:val>
                                        </p:tav>
                                      </p:tavLst>
                                    </p:anim>
                                    <p:anim calcmode="lin" valueType="num">
                                      <p:cBhvr additive="base">
                                        <p:cTn id="19" dur="5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12"/>
          <p:cNvSpPr/>
          <p:nvPr/>
        </p:nvSpPr>
        <p:spPr>
          <a:xfrm>
            <a:off x="0" y="1130400"/>
            <a:ext cx="9144000"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 Placeholder 6"/>
          <p:cNvSpPr txBox="1">
            <a:spLocks/>
          </p:cNvSpPr>
          <p:nvPr/>
        </p:nvSpPr>
        <p:spPr>
          <a:xfrm>
            <a:off x="384704" y="1511400"/>
            <a:ext cx="8651791" cy="3024188"/>
          </a:xfrm>
          <a:prstGeom prst="rect">
            <a:avLst/>
          </a:prstGeom>
        </p:spPr>
        <p:txBody>
          <a:bodyPr>
            <a:normAutofit/>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a:lnSpc>
                <a:spcPct val="150000"/>
              </a:lnSpc>
            </a:pPr>
            <a:endParaRPr lang="en-US" altLang="zh-CN" sz="1400">
              <a:solidFill>
                <a:sysClr val="windowText" lastClr="000000"/>
              </a:solidFill>
              <a:latin typeface="微软雅黑" pitchFamily="34" charset="-122"/>
              <a:ea typeface="微软雅黑" pitchFamily="34" charset="-122"/>
            </a:endParaRPr>
          </a:p>
        </p:txBody>
      </p:sp>
      <p:sp>
        <p:nvSpPr>
          <p:cNvPr id="213" name="Text Placeholder 7"/>
          <p:cNvSpPr txBox="1">
            <a:spLocks/>
          </p:cNvSpPr>
          <p:nvPr/>
        </p:nvSpPr>
        <p:spPr>
          <a:xfrm>
            <a:off x="292863" y="1127971"/>
            <a:ext cx="4038600" cy="304800"/>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r>
              <a:rPr lang="en-US" altLang="zh-CN" sz="2000" b="1" smtClean="0">
                <a:latin typeface="微软雅黑" pitchFamily="34" charset="-122"/>
                <a:ea typeface="微软雅黑" pitchFamily="34" charset="-122"/>
                <a:cs typeface="+mn-ea"/>
                <a:sym typeface="+mn-lt"/>
              </a:rPr>
              <a:t>ThingJs</a:t>
            </a:r>
            <a:endParaRPr lang="en-US" sz="2000" b="1">
              <a:latin typeface="微软雅黑" pitchFamily="34" charset="-122"/>
              <a:ea typeface="微软雅黑" pitchFamily="34" charset="-122"/>
              <a:cs typeface="+mn-ea"/>
              <a:sym typeface="+mn-lt"/>
            </a:endParaRPr>
          </a:p>
        </p:txBody>
      </p:sp>
      <p:sp>
        <p:nvSpPr>
          <p:cNvPr id="214" name="Text Placeholder 8"/>
          <p:cNvSpPr txBox="1">
            <a:spLocks/>
          </p:cNvSpPr>
          <p:nvPr/>
        </p:nvSpPr>
        <p:spPr>
          <a:xfrm>
            <a:off x="4624325" y="1132875"/>
            <a:ext cx="4038600" cy="304800"/>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endParaRPr lang="en-US" sz="2000" b="1">
              <a:solidFill>
                <a:schemeClr val="bg1"/>
              </a:solidFill>
              <a:latin typeface="微软雅黑" pitchFamily="34" charset="-122"/>
              <a:ea typeface="微软雅黑" pitchFamily="34" charset="-122"/>
              <a:cs typeface="+mn-ea"/>
              <a:sym typeface="+mn-lt"/>
            </a:endParaRPr>
          </a:p>
        </p:txBody>
      </p:sp>
      <p:sp>
        <p:nvSpPr>
          <p:cNvPr id="14"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prstClr val="black"/>
                </a:solidFill>
                <a:latin typeface="微软雅黑" panose="020B0503020204020204" pitchFamily="34" charset="-122"/>
                <a:ea typeface="微软雅黑" panose="020B0503020204020204" pitchFamily="34" charset="-122"/>
              </a:rPr>
              <a:t>还是有对手</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 Placeholder 6"/>
          <p:cNvSpPr txBox="1">
            <a:spLocks/>
          </p:cNvSpPr>
          <p:nvPr/>
        </p:nvSpPr>
        <p:spPr>
          <a:xfrm>
            <a:off x="533399" y="1511400"/>
            <a:ext cx="8503095" cy="3292598"/>
          </a:xfrm>
          <a:prstGeom prst="rect">
            <a:avLst/>
          </a:prstGeom>
        </p:spPr>
        <p:txBody>
          <a:bodyPr>
            <a:normAutofit/>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a:lnSpc>
                <a:spcPct val="150000"/>
              </a:lnSpc>
            </a:pPr>
            <a:r>
              <a:rPr lang="zh-CN" altLang="en-US" sz="1400" smtClean="0">
                <a:solidFill>
                  <a:sysClr val="windowText" lastClr="000000"/>
                </a:solidFill>
                <a:latin typeface="微软雅黑" pitchFamily="34" charset="-122"/>
                <a:ea typeface="微软雅黑" pitchFamily="34" charset="-122"/>
              </a:rPr>
              <a:t>新兴</a:t>
            </a:r>
            <a:r>
              <a:rPr lang="zh-CN" altLang="en-US" sz="1400">
                <a:solidFill>
                  <a:sysClr val="windowText" lastClr="000000"/>
                </a:solidFill>
                <a:latin typeface="微软雅黑" pitchFamily="34" charset="-122"/>
                <a:ea typeface="微软雅黑" pitchFamily="34" charset="-122"/>
              </a:rPr>
              <a:t>的</a:t>
            </a:r>
            <a:r>
              <a:rPr lang="en-US" altLang="zh-CN" sz="1400">
                <a:solidFill>
                  <a:sysClr val="windowText" lastClr="000000"/>
                </a:solidFill>
                <a:latin typeface="微软雅黑" pitchFamily="34" charset="-122"/>
                <a:ea typeface="微软雅黑" pitchFamily="34" charset="-122"/>
              </a:rPr>
              <a:t>3D</a:t>
            </a:r>
            <a:r>
              <a:rPr lang="zh-CN" altLang="en-US" sz="1400">
                <a:solidFill>
                  <a:sysClr val="windowText" lastClr="000000"/>
                </a:solidFill>
                <a:latin typeface="微软雅黑" pitchFamily="34" charset="-122"/>
                <a:ea typeface="微软雅黑" pitchFamily="34" charset="-122"/>
              </a:rPr>
              <a:t>框架，</a:t>
            </a:r>
            <a:r>
              <a:rPr lang="en-US" altLang="zh-CN" sz="1400">
                <a:solidFill>
                  <a:sysClr val="windowText" lastClr="000000"/>
                </a:solidFill>
                <a:latin typeface="微软雅黑" pitchFamily="34" charset="-122"/>
                <a:ea typeface="微软雅黑" pitchFamily="34" charset="-122"/>
              </a:rPr>
              <a:t>2018</a:t>
            </a:r>
            <a:r>
              <a:rPr lang="zh-CN" altLang="en-US" sz="1400">
                <a:solidFill>
                  <a:sysClr val="windowText" lastClr="000000"/>
                </a:solidFill>
                <a:latin typeface="微软雅黑" pitchFamily="34" charset="-122"/>
                <a:ea typeface="微软雅黑" pitchFamily="34" charset="-122"/>
              </a:rPr>
              <a:t>年诞生，是针对物联网领域的</a:t>
            </a:r>
            <a:r>
              <a:rPr lang="en-US" altLang="zh-CN" sz="1400">
                <a:solidFill>
                  <a:sysClr val="windowText" lastClr="000000"/>
                </a:solidFill>
                <a:latin typeface="微软雅黑" pitchFamily="34" charset="-122"/>
                <a:ea typeface="微软雅黑" pitchFamily="34" charset="-122"/>
              </a:rPr>
              <a:t>JavaScript 3D Library</a:t>
            </a:r>
            <a:r>
              <a:rPr lang="zh-CN" altLang="en-US" sz="1400">
                <a:solidFill>
                  <a:sysClr val="windowText" lastClr="000000"/>
                </a:solidFill>
                <a:latin typeface="微软雅黑" pitchFamily="34" charset="-122"/>
                <a:ea typeface="微软雅黑" pitchFamily="34" charset="-122"/>
              </a:rPr>
              <a:t>。它是由在</a:t>
            </a:r>
            <a:r>
              <a:rPr lang="en-US" altLang="zh-CN" sz="1400">
                <a:solidFill>
                  <a:sysClr val="windowText" lastClr="000000"/>
                </a:solidFill>
                <a:latin typeface="微软雅黑" pitchFamily="34" charset="-122"/>
                <a:ea typeface="微软雅黑" pitchFamily="34" charset="-122"/>
              </a:rPr>
              <a:t>3D</a:t>
            </a:r>
            <a:r>
              <a:rPr lang="zh-CN" altLang="en-US" sz="1400">
                <a:solidFill>
                  <a:sysClr val="windowText" lastClr="000000"/>
                </a:solidFill>
                <a:latin typeface="微软雅黑" pitchFamily="34" charset="-122"/>
                <a:ea typeface="微软雅黑" pitchFamily="34" charset="-122"/>
              </a:rPr>
              <a:t>领域经营多年的优锘科技公司研发，旨在简化</a:t>
            </a:r>
            <a:r>
              <a:rPr lang="en-US" altLang="zh-CN" sz="1400">
                <a:solidFill>
                  <a:sysClr val="windowText" lastClr="000000"/>
                </a:solidFill>
                <a:latin typeface="微软雅黑" pitchFamily="34" charset="-122"/>
                <a:ea typeface="微软雅黑" pitchFamily="34" charset="-122"/>
              </a:rPr>
              <a:t>3D</a:t>
            </a:r>
            <a:r>
              <a:rPr lang="zh-CN" altLang="en-US" sz="1400">
                <a:solidFill>
                  <a:sysClr val="windowText" lastClr="000000"/>
                </a:solidFill>
                <a:latin typeface="微软雅黑" pitchFamily="34" charset="-122"/>
                <a:ea typeface="微软雅黑" pitchFamily="34" charset="-122"/>
              </a:rPr>
              <a:t>应用开发</a:t>
            </a:r>
            <a:r>
              <a:rPr lang="zh-CN" altLang="en-US" sz="1400" smtClean="0">
                <a:solidFill>
                  <a:sysClr val="windowText" lastClr="000000"/>
                </a:solidFill>
                <a:latin typeface="微软雅黑" pitchFamily="34" charset="-122"/>
                <a:ea typeface="微软雅黑" pitchFamily="34" charset="-122"/>
              </a:rPr>
              <a:t>。</a:t>
            </a:r>
            <a:endParaRPr lang="en-US" altLang="zh-CN" sz="1400" smtClean="0">
              <a:solidFill>
                <a:sysClr val="windowText" lastClr="000000"/>
              </a:solidFill>
              <a:latin typeface="微软雅黑" pitchFamily="34" charset="-122"/>
              <a:ea typeface="微软雅黑" pitchFamily="34" charset="-122"/>
            </a:endParaRPr>
          </a:p>
          <a:p>
            <a:pPr>
              <a:lnSpc>
                <a:spcPct val="150000"/>
              </a:lnSpc>
            </a:pPr>
            <a:r>
              <a:rPr lang="zh-CN" altLang="en-US" sz="1400">
                <a:solidFill>
                  <a:sysClr val="windowText" lastClr="000000"/>
                </a:solidFill>
                <a:latin typeface="微软雅黑" pitchFamily="34" charset="-122"/>
                <a:ea typeface="微软雅黑" pitchFamily="34" charset="-122"/>
              </a:rPr>
              <a:t>主要针对以一栋或多栋建筑所组成的园区级别的场景，可以应用于数据中心、仓储、学校、医院、安防、预案等多种领域</a:t>
            </a:r>
            <a:r>
              <a:rPr lang="zh-CN" altLang="en-US" sz="1400" smtClean="0">
                <a:solidFill>
                  <a:sysClr val="windowText" lastClr="000000"/>
                </a:solidFill>
                <a:latin typeface="微软雅黑" pitchFamily="34" charset="-122"/>
                <a:ea typeface="微软雅黑" pitchFamily="34" charset="-122"/>
              </a:rPr>
              <a:t>。</a:t>
            </a:r>
            <a:endParaRPr lang="en-US" altLang="zh-CN" sz="1400" smtClean="0">
              <a:solidFill>
                <a:sysClr val="windowText" lastClr="000000"/>
              </a:solidFill>
              <a:latin typeface="微软雅黑" pitchFamily="34" charset="-122"/>
              <a:ea typeface="微软雅黑" pitchFamily="34" charset="-122"/>
            </a:endParaRPr>
          </a:p>
          <a:p>
            <a:pPr>
              <a:lnSpc>
                <a:spcPct val="150000"/>
              </a:lnSpc>
            </a:pPr>
            <a:r>
              <a:rPr lang="zh-CN" altLang="en-US" sz="1400" smtClean="0">
                <a:solidFill>
                  <a:sysClr val="windowText" lastClr="000000"/>
                </a:solidFill>
                <a:latin typeface="微软雅黑" pitchFamily="34" charset="-122"/>
                <a:ea typeface="微软雅黑" pitchFamily="34" charset="-122"/>
              </a:rPr>
              <a:t>简化了模型，提高了效率</a:t>
            </a:r>
            <a:r>
              <a:rPr lang="en-US" altLang="zh-CN" sz="1400" smtClean="0">
                <a:solidFill>
                  <a:sysClr val="windowText" lastClr="000000"/>
                </a:solidFill>
                <a:latin typeface="微软雅黑" pitchFamily="34" charset="-122"/>
                <a:ea typeface="微软雅黑" pitchFamily="34" charset="-122"/>
              </a:rPr>
              <a:t>(</a:t>
            </a:r>
            <a:r>
              <a:rPr lang="zh-CN" altLang="en-US" sz="1400" smtClean="0">
                <a:solidFill>
                  <a:sysClr val="windowText" lastClr="000000"/>
                </a:solidFill>
                <a:latin typeface="微软雅黑" pitchFamily="34" charset="-122"/>
                <a:ea typeface="微软雅黑" pitchFamily="34" charset="-122"/>
              </a:rPr>
              <a:t>本身定义了很多可以用的模型直接用</a:t>
            </a:r>
            <a:r>
              <a:rPr lang="en-US" altLang="zh-CN" sz="1400" smtClean="0">
                <a:solidFill>
                  <a:sysClr val="windowText" lastClr="000000"/>
                </a:solidFill>
                <a:latin typeface="微软雅黑" pitchFamily="34" charset="-122"/>
                <a:ea typeface="微软雅黑" pitchFamily="34" charset="-122"/>
              </a:rPr>
              <a:t>).</a:t>
            </a:r>
          </a:p>
          <a:p>
            <a:pPr>
              <a:lnSpc>
                <a:spcPct val="150000"/>
              </a:lnSpc>
            </a:pPr>
            <a:r>
              <a:rPr lang="zh-CN" altLang="en-US" sz="1400" smtClean="0">
                <a:solidFill>
                  <a:sysClr val="windowText" lastClr="000000"/>
                </a:solidFill>
                <a:latin typeface="微软雅黑" pitchFamily="34" charset="-122"/>
                <a:ea typeface="微软雅黑" pitchFamily="34" charset="-122"/>
              </a:rPr>
              <a:t>优化了通用插件</a:t>
            </a:r>
            <a:endParaRPr lang="en-US" altLang="zh-CN" sz="1400" smtClean="0">
              <a:solidFill>
                <a:sysClr val="windowText" lastClr="000000"/>
              </a:solidFill>
              <a:latin typeface="微软雅黑" pitchFamily="34" charset="-122"/>
              <a:ea typeface="微软雅黑" pitchFamily="34" charset="-122"/>
            </a:endParaRPr>
          </a:p>
          <a:p>
            <a:pPr>
              <a:lnSpc>
                <a:spcPct val="150000"/>
              </a:lnSpc>
            </a:pPr>
            <a:r>
              <a:rPr lang="zh-CN" altLang="en-US" sz="1400" smtClean="0">
                <a:solidFill>
                  <a:sysClr val="windowText" lastClr="000000"/>
                </a:solidFill>
                <a:latin typeface="微软雅黑" pitchFamily="34" charset="-122"/>
                <a:ea typeface="微软雅黑" pitchFamily="34" charset="-122"/>
              </a:rPr>
              <a:t>基于</a:t>
            </a:r>
            <a:r>
              <a:rPr lang="en-US" altLang="zh-CN" sz="1400" smtClean="0">
                <a:solidFill>
                  <a:sysClr val="windowText" lastClr="000000"/>
                </a:solidFill>
                <a:latin typeface="微软雅黑" pitchFamily="34" charset="-122"/>
                <a:ea typeface="微软雅黑" pitchFamily="34" charset="-122"/>
              </a:rPr>
              <a:t>three.js</a:t>
            </a:r>
            <a:r>
              <a:rPr lang="zh-CN" altLang="en-US" sz="1400" smtClean="0">
                <a:solidFill>
                  <a:sysClr val="windowText" lastClr="000000"/>
                </a:solidFill>
                <a:latin typeface="微软雅黑" pitchFamily="34" charset="-122"/>
                <a:ea typeface="微软雅黑" pitchFamily="34" charset="-122"/>
              </a:rPr>
              <a:t>封装的</a:t>
            </a:r>
            <a:endParaRPr lang="en-US" altLang="zh-CN" sz="1400" smtClean="0">
              <a:solidFill>
                <a:sysClr val="windowText" lastClr="000000"/>
              </a:solidFill>
              <a:latin typeface="微软雅黑" pitchFamily="34" charset="-122"/>
              <a:ea typeface="微软雅黑" pitchFamily="34" charset="-122"/>
            </a:endParaRPr>
          </a:p>
          <a:p>
            <a:pPr>
              <a:lnSpc>
                <a:spcPct val="150000"/>
              </a:lnSpc>
            </a:pPr>
            <a:r>
              <a:rPr lang="zh-CN" altLang="en-US" sz="1400">
                <a:solidFill>
                  <a:sysClr val="windowText" lastClr="000000"/>
                </a:solidFill>
                <a:latin typeface="微软雅黑" pitchFamily="34" charset="-122"/>
                <a:ea typeface="微软雅黑" pitchFamily="34" charset="-122"/>
              </a:rPr>
              <a:t>要</a:t>
            </a:r>
            <a:r>
              <a:rPr lang="zh-CN" altLang="en-US" sz="1400" smtClean="0">
                <a:solidFill>
                  <a:sysClr val="windowText" lastClr="000000"/>
                </a:solidFill>
                <a:latin typeface="微软雅黑" pitchFamily="34" charset="-122"/>
                <a:ea typeface="微软雅黑" pitchFamily="34" charset="-122"/>
              </a:rPr>
              <a:t>钱！！！</a:t>
            </a:r>
            <a:endParaRPr lang="en-US" altLang="zh-CN" sz="1400">
              <a:solidFill>
                <a:sysClr val="windowText" lastClr="000000"/>
              </a:solidFill>
              <a:latin typeface="微软雅黑" pitchFamily="34" charset="-122"/>
              <a:ea typeface="微软雅黑" pitchFamily="34" charset="-122"/>
            </a:endParaRPr>
          </a:p>
          <a:p>
            <a:pPr>
              <a:lnSpc>
                <a:spcPct val="150000"/>
              </a:lnSpc>
            </a:pPr>
            <a:endParaRPr lang="en-US" altLang="zh-CN" sz="140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1787149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childTnLst>
                          </p:cTn>
                        </p:par>
                        <p:par>
                          <p:cTn id="17" fill="hold">
                            <p:stCondLst>
                              <p:cond delay="910"/>
                            </p:stCondLst>
                            <p:childTnLst>
                              <p:par>
                                <p:cTn id="18" presetID="22" presetClass="entr" presetSubtype="8" fill="hold" grpId="0" nodeType="afterEffect">
                                  <p:stCondLst>
                                    <p:cond delay="0"/>
                                  </p:stCondLst>
                                  <p:iterate type="lt">
                                    <p:tmPct val="10000"/>
                                  </p:iterate>
                                  <p:childTnLst>
                                    <p:set>
                                      <p:cBhvr>
                                        <p:cTn id="19" dur="1" fill="hold">
                                          <p:stCondLst>
                                            <p:cond delay="0"/>
                                          </p:stCondLst>
                                        </p:cTn>
                                        <p:tgtEl>
                                          <p:spTgt spid="213"/>
                                        </p:tgtEl>
                                        <p:attrNameLst>
                                          <p:attrName>style.visibility</p:attrName>
                                        </p:attrNameLst>
                                      </p:cBhvr>
                                      <p:to>
                                        <p:strVal val="visible"/>
                                      </p:to>
                                    </p:set>
                                    <p:animEffect transition="in" filter="wipe(left)">
                                      <p:cBhvr>
                                        <p:cTn id="20" dur="500"/>
                                        <p:tgtEl>
                                          <p:spTgt spid="213"/>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nodePh="1">
                                  <p:stCondLst>
                                    <p:cond delay="0"/>
                                  </p:stCondLst>
                                  <p:endCondLst>
                                    <p:cond evt="begin" delay="0">
                                      <p:tn val="23"/>
                                    </p:cond>
                                  </p:endCondLst>
                                  <p:childTnLst>
                                    <p:set>
                                      <p:cBhvr>
                                        <p:cTn id="24" dur="1" fill="hold">
                                          <p:stCondLst>
                                            <p:cond delay="0"/>
                                          </p:stCondLst>
                                        </p:cTn>
                                        <p:tgtEl>
                                          <p:spTgt spid="212"/>
                                        </p:tgtEl>
                                        <p:attrNameLst>
                                          <p:attrName>style.visibility</p:attrName>
                                        </p:attrNameLst>
                                      </p:cBhvr>
                                      <p:to>
                                        <p:strVal val="visible"/>
                                      </p:to>
                                    </p:set>
                                    <p:animEffect transition="in" filter="fade">
                                      <p:cBhvr>
                                        <p:cTn id="25" dur="1000"/>
                                        <p:tgtEl>
                                          <p:spTgt spid="212"/>
                                        </p:tgtEl>
                                      </p:cBhvr>
                                    </p:animEffect>
                                    <p:anim calcmode="lin" valueType="num">
                                      <p:cBhvr>
                                        <p:cTn id="26" dur="1000" fill="hold"/>
                                        <p:tgtEl>
                                          <p:spTgt spid="212"/>
                                        </p:tgtEl>
                                        <p:attrNameLst>
                                          <p:attrName>ppt_x</p:attrName>
                                        </p:attrNameLst>
                                      </p:cBhvr>
                                      <p:tavLst>
                                        <p:tav tm="0">
                                          <p:val>
                                            <p:strVal val="#ppt_x"/>
                                          </p:val>
                                        </p:tav>
                                        <p:tav tm="100000">
                                          <p:val>
                                            <p:strVal val="#ppt_x"/>
                                          </p:val>
                                        </p:tav>
                                      </p:tavLst>
                                    </p:anim>
                                    <p:anim calcmode="lin" valueType="num">
                                      <p:cBhvr>
                                        <p:cTn id="27"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nodePh="1">
                                  <p:stCondLst>
                                    <p:cond delay="0"/>
                                  </p:stCondLst>
                                  <p:endCondLst>
                                    <p:cond evt="begin" delay="0">
                                      <p:tn val="30"/>
                                    </p:cond>
                                  </p:endCondLst>
                                  <p:iterate type="lt">
                                    <p:tmPct val="10000"/>
                                  </p:iterate>
                                  <p:childTnLst>
                                    <p:set>
                                      <p:cBhvr>
                                        <p:cTn id="31" dur="1" fill="hold">
                                          <p:stCondLst>
                                            <p:cond delay="0"/>
                                          </p:stCondLst>
                                        </p:cTn>
                                        <p:tgtEl>
                                          <p:spTgt spid="214"/>
                                        </p:tgtEl>
                                        <p:attrNameLst>
                                          <p:attrName>style.visibility</p:attrName>
                                        </p:attrNameLst>
                                      </p:cBhvr>
                                      <p:to>
                                        <p:strVal val="visible"/>
                                      </p:to>
                                    </p:set>
                                    <p:animEffect transition="in" filter="wipe(left)">
                                      <p:cBhvr>
                                        <p:cTn id="32" dur="500"/>
                                        <p:tgtEl>
                                          <p:spTgt spid="214"/>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214" grpId="0"/>
      <p:bldP spid="14"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prstClr val="black"/>
                </a:solidFill>
                <a:latin typeface="微软雅黑" panose="020B0503020204020204" pitchFamily="34" charset="-122"/>
                <a:ea typeface="微软雅黑" panose="020B0503020204020204" pitchFamily="34" charset="-122"/>
              </a:rPr>
              <a:t>看看效果</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07544" y="245001"/>
            <a:ext cx="360000" cy="360000"/>
            <a:chOff x="1965186" y="1419622"/>
            <a:chExt cx="302558" cy="314067"/>
          </a:xfrm>
        </p:grpSpPr>
        <p:sp>
          <p:nvSpPr>
            <p:cNvPr id="12" name="矩形 11"/>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293505" y="913947"/>
            <a:ext cx="1773425" cy="369332"/>
          </a:xfrm>
          <a:prstGeom prst="rect">
            <a:avLst/>
          </a:prstGeom>
          <a:noFill/>
        </p:spPr>
        <p:txBody>
          <a:bodyPr wrap="square" rtlCol="0">
            <a:spAutoFit/>
          </a:bodyPr>
          <a:lstStyle/>
          <a:p>
            <a:r>
              <a:rPr lang="zh-CN" altLang="en-US" smtClean="0">
                <a:solidFill>
                  <a:schemeClr val="bg1"/>
                </a:solidFill>
                <a:latin typeface="微软雅黑" pitchFamily="34" charset="-122"/>
                <a:ea typeface="微软雅黑" pitchFamily="34" charset="-122"/>
              </a:rPr>
              <a:t>简单的效果</a:t>
            </a:r>
            <a:endParaRPr lang="zh-CN" altLang="en-US">
              <a:solidFill>
                <a:schemeClr val="bg1"/>
              </a:solidFill>
              <a:latin typeface="微软雅黑" pitchFamily="34" charset="-122"/>
              <a:ea typeface="微软雅黑" pitchFamily="34" charset="-122"/>
            </a:endParaRPr>
          </a:p>
        </p:txBody>
      </p:sp>
      <p:sp>
        <p:nvSpPr>
          <p:cNvPr id="24" name="TextBox 23"/>
          <p:cNvSpPr txBox="1"/>
          <p:nvPr/>
        </p:nvSpPr>
        <p:spPr>
          <a:xfrm>
            <a:off x="2769716" y="4044029"/>
            <a:ext cx="998991" cy="261610"/>
          </a:xfrm>
          <a:prstGeom prst="rect">
            <a:avLst/>
          </a:prstGeom>
          <a:noFill/>
        </p:spPr>
        <p:txBody>
          <a:bodyPr wrap="none" rtlCol="0">
            <a:spAutoFit/>
          </a:bodyPr>
          <a:lstStyle/>
          <a:p>
            <a:r>
              <a:rPr lang="zh-CN" altLang="en-US" sz="1100">
                <a:solidFill>
                  <a:schemeClr val="bg1"/>
                </a:solidFill>
                <a:latin typeface="微软雅黑" pitchFamily="34" charset="-122"/>
                <a:ea typeface="微软雅黑" pitchFamily="34" charset="-122"/>
              </a:rPr>
              <a:t>对比二：</a:t>
            </a:r>
            <a:r>
              <a:rPr lang="en-US" altLang="zh-CN" sz="1100" smtClean="0">
                <a:solidFill>
                  <a:schemeClr val="bg1"/>
                </a:solidFill>
                <a:latin typeface="微软雅黑" pitchFamily="34" charset="-122"/>
                <a:ea typeface="微软雅黑" pitchFamily="34" charset="-122"/>
              </a:rPr>
              <a:t>820</a:t>
            </a:r>
            <a:endParaRPr lang="zh-CN" altLang="en-US" sz="1100">
              <a:solidFill>
                <a:schemeClr val="bg1"/>
              </a:solidFill>
              <a:latin typeface="微软雅黑" pitchFamily="34" charset="-122"/>
              <a:ea typeface="微软雅黑" pitchFamily="34" charset="-122"/>
            </a:endParaRPr>
          </a:p>
        </p:txBody>
      </p:sp>
      <p:sp>
        <p:nvSpPr>
          <p:cNvPr id="25" name="TextBox 24"/>
          <p:cNvSpPr txBox="1"/>
          <p:nvPr/>
        </p:nvSpPr>
        <p:spPr>
          <a:xfrm>
            <a:off x="2769716" y="4470380"/>
            <a:ext cx="1056700" cy="261610"/>
          </a:xfrm>
          <a:prstGeom prst="rect">
            <a:avLst/>
          </a:prstGeom>
          <a:noFill/>
        </p:spPr>
        <p:txBody>
          <a:bodyPr wrap="none" rtlCol="0">
            <a:spAutoFit/>
          </a:bodyPr>
          <a:lstStyle/>
          <a:p>
            <a:r>
              <a:rPr lang="zh-CN" altLang="en-US" sz="1100">
                <a:solidFill>
                  <a:schemeClr val="bg1"/>
                </a:solidFill>
                <a:latin typeface="微软雅黑" pitchFamily="34" charset="-122"/>
                <a:ea typeface="微软雅黑" pitchFamily="34" charset="-122"/>
              </a:rPr>
              <a:t>对比三</a:t>
            </a:r>
            <a:r>
              <a:rPr lang="zh-CN" altLang="en-US" sz="1100" smtClean="0">
                <a:solidFill>
                  <a:schemeClr val="bg1"/>
                </a:solidFill>
                <a:latin typeface="微软雅黑" pitchFamily="34" charset="-122"/>
                <a:ea typeface="微软雅黑" pitchFamily="34" charset="-122"/>
              </a:rPr>
              <a:t>：</a:t>
            </a:r>
            <a:r>
              <a:rPr lang="en-US" altLang="zh-CN" sz="1100" smtClean="0">
                <a:solidFill>
                  <a:schemeClr val="bg1"/>
                </a:solidFill>
                <a:latin typeface="微软雅黑" pitchFamily="34" charset="-122"/>
                <a:ea typeface="微软雅黑" pitchFamily="34" charset="-122"/>
              </a:rPr>
              <a:t>40</a:t>
            </a:r>
            <a:r>
              <a:rPr lang="zh-CN" altLang="en-US" sz="1100">
                <a:solidFill>
                  <a:schemeClr val="bg1"/>
                </a:solidFill>
                <a:latin typeface="微软雅黑" pitchFamily="34" charset="-122"/>
                <a:ea typeface="微软雅黑" pitchFamily="34" charset="-122"/>
              </a:rPr>
              <a:t>万</a:t>
            </a:r>
          </a:p>
        </p:txBody>
      </p:sp>
      <p:sp>
        <p:nvSpPr>
          <p:cNvPr id="29" name="TextBox 28"/>
          <p:cNvSpPr txBox="1"/>
          <p:nvPr/>
        </p:nvSpPr>
        <p:spPr>
          <a:xfrm>
            <a:off x="4780878" y="3659845"/>
            <a:ext cx="1056700" cy="261610"/>
          </a:xfrm>
          <a:prstGeom prst="rect">
            <a:avLst/>
          </a:prstGeom>
          <a:noFill/>
        </p:spPr>
        <p:txBody>
          <a:bodyPr wrap="none" rtlCol="0">
            <a:spAutoFit/>
          </a:bodyPr>
          <a:lstStyle/>
          <a:p>
            <a:r>
              <a:rPr lang="zh-CN" altLang="en-US" sz="1100">
                <a:solidFill>
                  <a:schemeClr val="bg1"/>
                </a:solidFill>
                <a:latin typeface="微软雅黑" pitchFamily="34" charset="-122"/>
                <a:ea typeface="微软雅黑" pitchFamily="34" charset="-122"/>
              </a:rPr>
              <a:t>对比一：</a:t>
            </a:r>
            <a:r>
              <a:rPr lang="en-US" altLang="zh-CN" sz="1100">
                <a:solidFill>
                  <a:schemeClr val="bg1"/>
                </a:solidFill>
                <a:latin typeface="微软雅黑" pitchFamily="34" charset="-122"/>
                <a:ea typeface="微软雅黑" pitchFamily="34" charset="-122"/>
              </a:rPr>
              <a:t>56</a:t>
            </a:r>
            <a:r>
              <a:rPr lang="zh-CN" altLang="en-US" sz="1100">
                <a:solidFill>
                  <a:schemeClr val="bg1"/>
                </a:solidFill>
                <a:latin typeface="微软雅黑" pitchFamily="34" charset="-122"/>
                <a:ea typeface="微软雅黑" pitchFamily="34" charset="-122"/>
              </a:rPr>
              <a:t>％</a:t>
            </a:r>
          </a:p>
        </p:txBody>
      </p:sp>
      <p:sp>
        <p:nvSpPr>
          <p:cNvPr id="30" name="TextBox 29"/>
          <p:cNvSpPr txBox="1"/>
          <p:nvPr/>
        </p:nvSpPr>
        <p:spPr>
          <a:xfrm>
            <a:off x="4788022" y="4019885"/>
            <a:ext cx="1140056" cy="261610"/>
          </a:xfrm>
          <a:prstGeom prst="rect">
            <a:avLst/>
          </a:prstGeom>
          <a:noFill/>
        </p:spPr>
        <p:txBody>
          <a:bodyPr wrap="none" rtlCol="0">
            <a:spAutoFit/>
          </a:bodyPr>
          <a:lstStyle/>
          <a:p>
            <a:r>
              <a:rPr lang="zh-CN" altLang="en-US" sz="1100">
                <a:solidFill>
                  <a:schemeClr val="bg1"/>
                </a:solidFill>
                <a:latin typeface="微软雅黑" pitchFamily="34" charset="-122"/>
                <a:ea typeface="微软雅黑" pitchFamily="34" charset="-122"/>
              </a:rPr>
              <a:t>对比二：</a:t>
            </a:r>
            <a:r>
              <a:rPr lang="en-US" altLang="zh-CN" sz="1100">
                <a:solidFill>
                  <a:schemeClr val="bg1"/>
                </a:solidFill>
                <a:latin typeface="微软雅黑" pitchFamily="34" charset="-122"/>
                <a:ea typeface="微软雅黑" pitchFamily="34" charset="-122"/>
              </a:rPr>
              <a:t>820</a:t>
            </a:r>
            <a:r>
              <a:rPr lang="zh-CN" altLang="en-US" sz="1100">
                <a:solidFill>
                  <a:schemeClr val="bg1"/>
                </a:solidFill>
                <a:latin typeface="微软雅黑" pitchFamily="34" charset="-122"/>
                <a:ea typeface="微软雅黑" pitchFamily="34" charset="-122"/>
              </a:rPr>
              <a:t>万</a:t>
            </a:r>
          </a:p>
        </p:txBody>
      </p:sp>
      <p:sp>
        <p:nvSpPr>
          <p:cNvPr id="31" name="TextBox 30"/>
          <p:cNvSpPr txBox="1"/>
          <p:nvPr/>
        </p:nvSpPr>
        <p:spPr>
          <a:xfrm>
            <a:off x="4800095" y="4446236"/>
            <a:ext cx="1140056" cy="261610"/>
          </a:xfrm>
          <a:prstGeom prst="rect">
            <a:avLst/>
          </a:prstGeom>
          <a:noFill/>
        </p:spPr>
        <p:txBody>
          <a:bodyPr wrap="none" rtlCol="0">
            <a:spAutoFit/>
          </a:bodyPr>
          <a:lstStyle/>
          <a:p>
            <a:r>
              <a:rPr lang="zh-CN" altLang="en-US" sz="1100">
                <a:solidFill>
                  <a:schemeClr val="bg1"/>
                </a:solidFill>
                <a:latin typeface="微软雅黑" pitchFamily="34" charset="-122"/>
                <a:ea typeface="微软雅黑" pitchFamily="34" charset="-122"/>
              </a:rPr>
              <a:t>对比三：</a:t>
            </a:r>
            <a:r>
              <a:rPr lang="en-US" altLang="zh-CN" sz="1100">
                <a:solidFill>
                  <a:schemeClr val="bg1"/>
                </a:solidFill>
                <a:latin typeface="微软雅黑" pitchFamily="34" charset="-122"/>
                <a:ea typeface="微软雅黑" pitchFamily="34" charset="-122"/>
              </a:rPr>
              <a:t>640</a:t>
            </a:r>
            <a:r>
              <a:rPr lang="zh-CN" altLang="en-US" sz="1100">
                <a:solidFill>
                  <a:schemeClr val="bg1"/>
                </a:solidFill>
                <a:latin typeface="微软雅黑" pitchFamily="34" charset="-122"/>
                <a:ea typeface="微软雅黑" pitchFamily="34" charset="-122"/>
              </a:rPr>
              <a:t>万</a:t>
            </a:r>
          </a:p>
        </p:txBody>
      </p:sp>
      <p:sp>
        <p:nvSpPr>
          <p:cNvPr id="39" name="五边形 38"/>
          <p:cNvSpPr/>
          <p:nvPr/>
        </p:nvSpPr>
        <p:spPr>
          <a:xfrm>
            <a:off x="253370" y="774297"/>
            <a:ext cx="1438310" cy="357293"/>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0" name="TextBox 16"/>
          <p:cNvSpPr txBox="1"/>
          <p:nvPr/>
        </p:nvSpPr>
        <p:spPr>
          <a:xfrm>
            <a:off x="206837" y="757623"/>
            <a:ext cx="1773425" cy="369332"/>
          </a:xfrm>
          <a:prstGeom prst="rect">
            <a:avLst/>
          </a:prstGeom>
          <a:noFill/>
        </p:spPr>
        <p:txBody>
          <a:bodyPr wrap="square" rtlCol="0">
            <a:spAutoFit/>
          </a:bodyPr>
          <a:lstStyle/>
          <a:p>
            <a:r>
              <a:rPr lang="zh-CN" altLang="en-US" smtClean="0">
                <a:solidFill>
                  <a:schemeClr val="bg1"/>
                </a:solidFill>
                <a:latin typeface="微软雅黑" pitchFamily="34" charset="-122"/>
                <a:ea typeface="微软雅黑" pitchFamily="34" charset="-122"/>
              </a:rPr>
              <a:t>简单的效果</a:t>
            </a:r>
            <a:endParaRPr lang="zh-CN" altLang="en-US">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232101"/>
            <a:ext cx="3641074" cy="2405902"/>
          </a:xfrm>
          <a:prstGeom prst="rect">
            <a:avLst/>
          </a:prstGeom>
        </p:spPr>
      </p:pic>
      <p:sp>
        <p:nvSpPr>
          <p:cNvPr id="43" name="椭圆 42"/>
          <p:cNvSpPr/>
          <p:nvPr/>
        </p:nvSpPr>
        <p:spPr>
          <a:xfrm flipV="1">
            <a:off x="3251965" y="929249"/>
            <a:ext cx="652763" cy="430897"/>
          </a:xfrm>
          <a:prstGeom prst="ellipse">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414455"/>
              </a:solidFill>
            </a:endParaRPr>
          </a:p>
        </p:txBody>
      </p:sp>
      <p:sp>
        <p:nvSpPr>
          <p:cNvPr id="44" name="椭圆 43"/>
          <p:cNvSpPr/>
          <p:nvPr/>
        </p:nvSpPr>
        <p:spPr>
          <a:xfrm rot="10800000" flipV="1">
            <a:off x="3330279" y="963869"/>
            <a:ext cx="496137" cy="361658"/>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1050" b="1" kern="0" smtClean="0">
                <a:solidFill>
                  <a:srgbClr val="414455"/>
                </a:solidFill>
                <a:latin typeface="Bebas" pitchFamily="2" charset="0"/>
                <a:ea typeface="微软雅黑" pitchFamily="34" charset="-122"/>
              </a:rPr>
              <a:t>01</a:t>
            </a:r>
            <a:endParaRPr lang="zh-CN" altLang="en-US" sz="1050" b="1" kern="0">
              <a:solidFill>
                <a:srgbClr val="414455"/>
              </a:solidFill>
              <a:latin typeface="Bebas" pitchFamily="2" charset="0"/>
              <a:ea typeface="微软雅黑" pitchFamily="34"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58" y="1962260"/>
            <a:ext cx="3815278" cy="2971400"/>
          </a:xfrm>
          <a:prstGeom prst="rect">
            <a:avLst/>
          </a:prstGeom>
        </p:spPr>
      </p:pic>
      <p:sp>
        <p:nvSpPr>
          <p:cNvPr id="45" name="椭圆 44"/>
          <p:cNvSpPr/>
          <p:nvPr/>
        </p:nvSpPr>
        <p:spPr>
          <a:xfrm flipV="1">
            <a:off x="4792098" y="3539773"/>
            <a:ext cx="652763" cy="430897"/>
          </a:xfrm>
          <a:prstGeom prst="ellipse">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414455"/>
              </a:solidFill>
            </a:endParaRPr>
          </a:p>
        </p:txBody>
      </p:sp>
      <p:sp>
        <p:nvSpPr>
          <p:cNvPr id="46" name="椭圆 45"/>
          <p:cNvSpPr/>
          <p:nvPr/>
        </p:nvSpPr>
        <p:spPr>
          <a:xfrm rot="10800000" flipV="1">
            <a:off x="4870412" y="3574393"/>
            <a:ext cx="496137" cy="361658"/>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1050" b="1" kern="0" smtClean="0">
                <a:solidFill>
                  <a:srgbClr val="414455"/>
                </a:solidFill>
                <a:latin typeface="Bebas" pitchFamily="2" charset="0"/>
                <a:ea typeface="微软雅黑" pitchFamily="34" charset="-122"/>
              </a:rPr>
              <a:t>02</a:t>
            </a:r>
            <a:endParaRPr lang="zh-CN" altLang="en-US" sz="1050" b="1" kern="0">
              <a:solidFill>
                <a:srgbClr val="414455"/>
              </a:solidFill>
              <a:latin typeface="Bebas" pitchFamily="2" charset="0"/>
              <a:ea typeface="微软雅黑" pitchFamily="34" charset="-122"/>
            </a:endParaRPr>
          </a:p>
        </p:txBody>
      </p:sp>
    </p:spTree>
    <p:extLst>
      <p:ext uri="{BB962C8B-B14F-4D97-AF65-F5344CB8AC3E}">
        <p14:creationId xmlns:p14="http://schemas.microsoft.com/office/powerpoint/2010/main" val="527183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350" fill="hold"/>
                                        <p:tgtEl>
                                          <p:spTgt spid="11"/>
                                        </p:tgtEl>
                                        <p:attrNameLst>
                                          <p:attrName>ppt_w</p:attrName>
                                        </p:attrNameLst>
                                      </p:cBhvr>
                                      <p:tavLst>
                                        <p:tav tm="0">
                                          <p:val>
                                            <p:fltVal val="0"/>
                                          </p:val>
                                        </p:tav>
                                        <p:tav tm="100000">
                                          <p:val>
                                            <p:strVal val="#ppt_w"/>
                                          </p:val>
                                        </p:tav>
                                      </p:tavLst>
                                    </p:anim>
                                    <p:anim calcmode="lin" valueType="num">
                                      <p:cBhvr>
                                        <p:cTn id="8" dur="350" fill="hold"/>
                                        <p:tgtEl>
                                          <p:spTgt spid="11"/>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4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0"/>
                                        </p:tgtEl>
                                        <p:attrNameLst>
                                          <p:attrName>ppt_y</p:attrName>
                                        </p:attrNameLst>
                                      </p:cBhvr>
                                      <p:tavLst>
                                        <p:tav tm="0">
                                          <p:val>
                                            <p:strVal val="#ppt_y"/>
                                          </p:val>
                                        </p:tav>
                                        <p:tav tm="100000">
                                          <p:val>
                                            <p:strVal val="#ppt_y"/>
                                          </p:val>
                                        </p:tav>
                                      </p:tavLst>
                                    </p:anim>
                                    <p:anim calcmode="lin" valueType="num">
                                      <p:cBhvr>
                                        <p:cTn id="14" dur="4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0"/>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25" grpId="0"/>
      <p:bldP spid="29" grpId="0"/>
      <p:bldP spid="30" grpId="0"/>
      <p:bldP spid="31" grpId="0"/>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prstClr val="black"/>
                </a:solidFill>
                <a:latin typeface="微软雅黑" panose="020B0503020204020204" pitchFamily="34" charset="-122"/>
                <a:ea typeface="微软雅黑" panose="020B0503020204020204" pitchFamily="34" charset="-122"/>
              </a:rPr>
              <a:t>看看效果</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07544" y="245001"/>
            <a:ext cx="360000" cy="360000"/>
            <a:chOff x="1965186" y="1419622"/>
            <a:chExt cx="302558" cy="314067"/>
          </a:xfrm>
        </p:grpSpPr>
        <p:sp>
          <p:nvSpPr>
            <p:cNvPr id="24" name="矩形 23"/>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五边形 14"/>
          <p:cNvSpPr/>
          <p:nvPr/>
        </p:nvSpPr>
        <p:spPr>
          <a:xfrm>
            <a:off x="253370" y="774297"/>
            <a:ext cx="1438310" cy="357293"/>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9" name="TextBox 16"/>
          <p:cNvSpPr txBox="1"/>
          <p:nvPr/>
        </p:nvSpPr>
        <p:spPr>
          <a:xfrm>
            <a:off x="206837" y="757623"/>
            <a:ext cx="1773425" cy="369332"/>
          </a:xfrm>
          <a:prstGeom prst="rect">
            <a:avLst/>
          </a:prstGeom>
          <a:noFill/>
        </p:spPr>
        <p:txBody>
          <a:bodyPr wrap="square" rtlCol="0">
            <a:spAutoFit/>
          </a:bodyPr>
          <a:lstStyle/>
          <a:p>
            <a:r>
              <a:rPr lang="zh-CN" altLang="en-US" smtClean="0">
                <a:solidFill>
                  <a:schemeClr val="bg1"/>
                </a:solidFill>
                <a:latin typeface="微软雅黑" pitchFamily="34" charset="-122"/>
                <a:ea typeface="微软雅黑" pitchFamily="34" charset="-122"/>
              </a:rPr>
              <a:t>我们的效果</a:t>
            </a:r>
            <a:endParaRPr lang="zh-CN" altLang="en-US">
              <a:solidFill>
                <a:schemeClr val="bg1"/>
              </a:solidFill>
              <a:latin typeface="微软雅黑" pitchFamily="34" charset="-122"/>
              <a:ea typeface="微软雅黑" pitchFamily="34" charset="-122"/>
            </a:endParaRPr>
          </a:p>
        </p:txBody>
      </p:sp>
      <p:sp>
        <p:nvSpPr>
          <p:cNvPr id="29" name="椭圆 28"/>
          <p:cNvSpPr/>
          <p:nvPr/>
        </p:nvSpPr>
        <p:spPr>
          <a:xfrm flipV="1">
            <a:off x="461238" y="1355356"/>
            <a:ext cx="652763" cy="430897"/>
          </a:xfrm>
          <a:prstGeom prst="ellipse">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414455"/>
              </a:solidFill>
            </a:endParaRPr>
          </a:p>
        </p:txBody>
      </p:sp>
      <p:sp>
        <p:nvSpPr>
          <p:cNvPr id="30" name="椭圆 29"/>
          <p:cNvSpPr/>
          <p:nvPr/>
        </p:nvSpPr>
        <p:spPr>
          <a:xfrm rot="10800000" flipV="1">
            <a:off x="539552" y="1389976"/>
            <a:ext cx="496137" cy="361658"/>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1050" b="1" kern="0" smtClean="0">
                <a:solidFill>
                  <a:srgbClr val="414455"/>
                </a:solidFill>
                <a:latin typeface="Bebas" pitchFamily="2" charset="0"/>
                <a:ea typeface="微软雅黑" pitchFamily="34" charset="-122"/>
              </a:rPr>
              <a:t>01</a:t>
            </a:r>
            <a:endParaRPr lang="zh-CN" altLang="en-US" sz="1050" b="1" kern="0">
              <a:solidFill>
                <a:srgbClr val="414455"/>
              </a:solidFill>
              <a:latin typeface="Bebas" pitchFamily="2" charset="0"/>
              <a:ea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99235"/>
            <a:ext cx="6840760" cy="4681888"/>
          </a:xfrm>
          <a:prstGeom prst="rect">
            <a:avLst/>
          </a:prstGeom>
        </p:spPr>
      </p:pic>
      <p:sp>
        <p:nvSpPr>
          <p:cNvPr id="3" name="文本框 2"/>
          <p:cNvSpPr txBox="1"/>
          <p:nvPr/>
        </p:nvSpPr>
        <p:spPr>
          <a:xfrm>
            <a:off x="76143" y="1991662"/>
            <a:ext cx="1723549" cy="646331"/>
          </a:xfrm>
          <a:prstGeom prst="rect">
            <a:avLst/>
          </a:prstGeom>
          <a:noFill/>
        </p:spPr>
        <p:txBody>
          <a:bodyPr wrap="none" rtlCol="0">
            <a:spAutoFit/>
          </a:bodyPr>
          <a:lstStyle/>
          <a:p>
            <a:r>
              <a:rPr lang="zh-CN" altLang="en-US" sz="1200" smtClean="0">
                <a:solidFill>
                  <a:srgbClr val="00B050"/>
                </a:solidFill>
              </a:rPr>
              <a:t>内部模型通过第三方软</a:t>
            </a:r>
            <a:endParaRPr lang="en-US" altLang="zh-CN" sz="1200" smtClean="0">
              <a:solidFill>
                <a:srgbClr val="00B050"/>
              </a:solidFill>
            </a:endParaRPr>
          </a:p>
          <a:p>
            <a:r>
              <a:rPr lang="zh-CN" altLang="en-US" sz="1200" smtClean="0">
                <a:solidFill>
                  <a:srgbClr val="00B050"/>
                </a:solidFill>
              </a:rPr>
              <a:t>件做好，项目主要是负</a:t>
            </a:r>
            <a:endParaRPr lang="en-US" altLang="zh-CN" sz="1200" smtClean="0">
              <a:solidFill>
                <a:srgbClr val="00B050"/>
              </a:solidFill>
            </a:endParaRPr>
          </a:p>
          <a:p>
            <a:r>
              <a:rPr lang="zh-CN" altLang="en-US" sz="1200" smtClean="0">
                <a:solidFill>
                  <a:srgbClr val="00B050"/>
                </a:solidFill>
              </a:rPr>
              <a:t>责展示和交互</a:t>
            </a:r>
            <a:r>
              <a:rPr lang="zh-CN" altLang="en-US" sz="1200" smtClean="0"/>
              <a:t>。</a:t>
            </a:r>
            <a:endParaRPr lang="zh-CN" altLang="en-US" sz="1200"/>
          </a:p>
        </p:txBody>
      </p:sp>
    </p:spTree>
    <p:extLst>
      <p:ext uri="{BB962C8B-B14F-4D97-AF65-F5344CB8AC3E}">
        <p14:creationId xmlns:p14="http://schemas.microsoft.com/office/powerpoint/2010/main" val="4287953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50" fill="hold"/>
                                        <p:tgtEl>
                                          <p:spTgt spid="23"/>
                                        </p:tgtEl>
                                        <p:attrNameLst>
                                          <p:attrName>ppt_w</p:attrName>
                                        </p:attrNameLst>
                                      </p:cBhvr>
                                      <p:tavLst>
                                        <p:tav tm="0">
                                          <p:val>
                                            <p:fltVal val="0"/>
                                          </p:val>
                                        </p:tav>
                                        <p:tav tm="100000">
                                          <p:val>
                                            <p:strVal val="#ppt_w"/>
                                          </p:val>
                                        </p:tav>
                                      </p:tavLst>
                                    </p:anim>
                                    <p:anim calcmode="lin" valueType="num">
                                      <p:cBhvr>
                                        <p:cTn id="8" dur="350" fill="hold"/>
                                        <p:tgtEl>
                                          <p:spTgt spid="23"/>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2"/>
                                        </p:tgtEl>
                                        <p:attrNameLst>
                                          <p:attrName>style.visibility</p:attrName>
                                        </p:attrNameLst>
                                      </p:cBhvr>
                                      <p:to>
                                        <p:strVal val="visible"/>
                                      </p:to>
                                    </p:set>
                                    <p:anim calcmode="lin" valueType="num">
                                      <p:cBhvr>
                                        <p:cTn id="12"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2"/>
                                        </p:tgtEl>
                                        <p:attrNameLst>
                                          <p:attrName>ppt_y</p:attrName>
                                        </p:attrNameLst>
                                      </p:cBhvr>
                                      <p:tavLst>
                                        <p:tav tm="0">
                                          <p:val>
                                            <p:strVal val="#ppt_y"/>
                                          </p:val>
                                        </p:tav>
                                        <p:tav tm="100000">
                                          <p:val>
                                            <p:strVal val="#ppt_y"/>
                                          </p:val>
                                        </p:tav>
                                      </p:tavLst>
                                    </p:anim>
                                    <p:anim calcmode="lin" valueType="num">
                                      <p:cBhvr>
                                        <p:cTn id="14"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mtClean="0">
                <a:solidFill>
                  <a:prstClr val="black"/>
                </a:solidFill>
                <a:latin typeface="微软雅黑" panose="020B0503020204020204" pitchFamily="34" charset="-122"/>
                <a:ea typeface="微软雅黑" panose="020B0503020204020204" pitchFamily="34" charset="-122"/>
              </a:rPr>
              <a:t>看看效果</a:t>
            </a:r>
            <a:endParaRPr lang="en-US" altLang="zh-CN">
              <a:solidFill>
                <a:prstClr val="black"/>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07544" y="245001"/>
            <a:ext cx="360000" cy="360000"/>
            <a:chOff x="1965186" y="1419622"/>
            <a:chExt cx="302558" cy="314067"/>
          </a:xfrm>
        </p:grpSpPr>
        <p:sp>
          <p:nvSpPr>
            <p:cNvPr id="24" name="矩形 23"/>
            <p:cNvSpPr/>
            <p:nvPr/>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五边形 14"/>
          <p:cNvSpPr/>
          <p:nvPr/>
        </p:nvSpPr>
        <p:spPr>
          <a:xfrm>
            <a:off x="253370" y="774297"/>
            <a:ext cx="1438310" cy="357293"/>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9" name="TextBox 16"/>
          <p:cNvSpPr txBox="1"/>
          <p:nvPr/>
        </p:nvSpPr>
        <p:spPr>
          <a:xfrm>
            <a:off x="206837" y="757623"/>
            <a:ext cx="1773425" cy="369332"/>
          </a:xfrm>
          <a:prstGeom prst="rect">
            <a:avLst/>
          </a:prstGeom>
          <a:noFill/>
        </p:spPr>
        <p:txBody>
          <a:bodyPr wrap="square" rtlCol="0">
            <a:spAutoFit/>
          </a:bodyPr>
          <a:lstStyle/>
          <a:p>
            <a:r>
              <a:rPr lang="zh-CN" altLang="en-US" smtClean="0">
                <a:solidFill>
                  <a:schemeClr val="bg1"/>
                </a:solidFill>
                <a:latin typeface="微软雅黑" pitchFamily="34" charset="-122"/>
                <a:ea typeface="微软雅黑" pitchFamily="34" charset="-122"/>
              </a:rPr>
              <a:t>我们的效果</a:t>
            </a:r>
            <a:endParaRPr lang="zh-CN" altLang="en-US">
              <a:solidFill>
                <a:schemeClr val="bg1"/>
              </a:solidFill>
              <a:latin typeface="微软雅黑" pitchFamily="34" charset="-122"/>
              <a:ea typeface="微软雅黑" pitchFamily="34" charset="-122"/>
            </a:endParaRPr>
          </a:p>
        </p:txBody>
      </p:sp>
      <p:sp>
        <p:nvSpPr>
          <p:cNvPr id="29" name="椭圆 28"/>
          <p:cNvSpPr/>
          <p:nvPr/>
        </p:nvSpPr>
        <p:spPr>
          <a:xfrm flipV="1">
            <a:off x="461238" y="1355356"/>
            <a:ext cx="652763" cy="430897"/>
          </a:xfrm>
          <a:prstGeom prst="ellipse">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414455"/>
              </a:solidFill>
            </a:endParaRPr>
          </a:p>
        </p:txBody>
      </p:sp>
      <p:sp>
        <p:nvSpPr>
          <p:cNvPr id="30" name="椭圆 29"/>
          <p:cNvSpPr/>
          <p:nvPr/>
        </p:nvSpPr>
        <p:spPr>
          <a:xfrm rot="10800000" flipV="1">
            <a:off x="539552" y="1389976"/>
            <a:ext cx="496137" cy="361658"/>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1050" b="1" kern="0" smtClean="0">
                <a:solidFill>
                  <a:srgbClr val="414455"/>
                </a:solidFill>
                <a:latin typeface="Bebas" pitchFamily="2" charset="0"/>
                <a:ea typeface="微软雅黑" pitchFamily="34" charset="-122"/>
              </a:rPr>
              <a:t>02</a:t>
            </a:r>
            <a:endParaRPr lang="zh-CN" altLang="en-US" sz="1050" b="1" kern="0">
              <a:solidFill>
                <a:srgbClr val="414455"/>
              </a:solidFill>
              <a:latin typeface="Bebas" pitchFamily="2" charset="0"/>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001" y="389429"/>
            <a:ext cx="6795538" cy="4547352"/>
          </a:xfrm>
          <a:prstGeom prst="rect">
            <a:avLst/>
          </a:prstGeom>
        </p:spPr>
      </p:pic>
    </p:spTree>
    <p:extLst>
      <p:ext uri="{BB962C8B-B14F-4D97-AF65-F5344CB8AC3E}">
        <p14:creationId xmlns:p14="http://schemas.microsoft.com/office/powerpoint/2010/main" val="4056781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50" fill="hold"/>
                                        <p:tgtEl>
                                          <p:spTgt spid="23"/>
                                        </p:tgtEl>
                                        <p:attrNameLst>
                                          <p:attrName>ppt_w</p:attrName>
                                        </p:attrNameLst>
                                      </p:cBhvr>
                                      <p:tavLst>
                                        <p:tav tm="0">
                                          <p:val>
                                            <p:fltVal val="0"/>
                                          </p:val>
                                        </p:tav>
                                        <p:tav tm="100000">
                                          <p:val>
                                            <p:strVal val="#ppt_w"/>
                                          </p:val>
                                        </p:tav>
                                      </p:tavLst>
                                    </p:anim>
                                    <p:anim calcmode="lin" valueType="num">
                                      <p:cBhvr>
                                        <p:cTn id="8" dur="350" fill="hold"/>
                                        <p:tgtEl>
                                          <p:spTgt spid="23"/>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2"/>
                                        </p:tgtEl>
                                        <p:attrNameLst>
                                          <p:attrName>style.visibility</p:attrName>
                                        </p:attrNameLst>
                                      </p:cBhvr>
                                      <p:to>
                                        <p:strVal val="visible"/>
                                      </p:to>
                                    </p:set>
                                    <p:anim calcmode="lin" valueType="num">
                                      <p:cBhvr>
                                        <p:cTn id="12"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2"/>
                                        </p:tgtEl>
                                        <p:attrNameLst>
                                          <p:attrName>ppt_y</p:attrName>
                                        </p:attrNameLst>
                                      </p:cBhvr>
                                      <p:tavLst>
                                        <p:tav tm="0">
                                          <p:val>
                                            <p:strVal val="#ppt_y"/>
                                          </p:val>
                                        </p:tav>
                                        <p:tav tm="100000">
                                          <p:val>
                                            <p:strVal val="#ppt_y"/>
                                          </p:val>
                                        </p:tav>
                                      </p:tavLst>
                                    </p:anim>
                                    <p:anim calcmode="lin" valueType="num">
                                      <p:cBhvr>
                                        <p:cTn id="14"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严谨实用20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1855</TotalTime>
  <Words>3124</Words>
  <Application>Microsoft Office PowerPoint</Application>
  <PresentationFormat>全屏显示(16:9)</PresentationFormat>
  <Paragraphs>549</Paragraphs>
  <Slides>56</Slides>
  <Notes>52</Notes>
  <HiddenSlides>1</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Bebas</vt:lpstr>
      <vt:lpstr>Nexa Light</vt:lpstr>
      <vt:lpstr>方正姚体</vt:lpstr>
      <vt:lpstr>宋体</vt:lpstr>
      <vt:lpstr>微软雅黑</vt:lpstr>
      <vt:lpstr>Arial</vt:lpstr>
      <vt:lpstr>Calibri</vt:lpstr>
      <vt:lpstr>Impact</vt:lpstr>
      <vt:lpstr>Segoe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严谨实用2015</dc:title>
  <dc:creator>Windows 用户</dc:creator>
  <cp:lastModifiedBy>sinux</cp:lastModifiedBy>
  <cp:revision>144</cp:revision>
  <dcterms:created xsi:type="dcterms:W3CDTF">2014-09-01T11:16:13Z</dcterms:created>
  <dcterms:modified xsi:type="dcterms:W3CDTF">2018-11-07T09:30:32Z</dcterms:modified>
</cp:coreProperties>
</file>